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9" r:id="rId3"/>
    <p:sldId id="286" r:id="rId4"/>
    <p:sldId id="287" r:id="rId5"/>
    <p:sldId id="289" r:id="rId6"/>
    <p:sldId id="299" r:id="rId7"/>
    <p:sldId id="295" r:id="rId8"/>
    <p:sldId id="297" r:id="rId9"/>
    <p:sldId id="298" r:id="rId10"/>
    <p:sldId id="291" r:id="rId11"/>
    <p:sldId id="273" r:id="rId12"/>
    <p:sldId id="301" r:id="rId13"/>
    <p:sldId id="302" r:id="rId14"/>
    <p:sldId id="290" r:id="rId15"/>
    <p:sldId id="30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tílus és rács nélkül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47" autoAdjust="0"/>
    <p:restoredTop sz="80942" autoAdjust="0"/>
  </p:normalViewPr>
  <p:slideViewPr>
    <p:cSldViewPr snapToGrid="0">
      <p:cViewPr varScale="1">
        <p:scale>
          <a:sx n="102" d="100"/>
          <a:sy n="102" d="100"/>
        </p:scale>
        <p:origin x="634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5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3810E-C908-4CAE-95A6-171B47F24CD2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770B6E-3F95-4EA9-8009-03FCC5406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05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information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systems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logic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equally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stored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sequences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0 and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think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software,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coding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languages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toolkits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platforms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standards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makes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difference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u-HU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critical</a:t>
            </a:r>
            <a:r>
              <a:rPr lang="hu-HU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895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3320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848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3663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0570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8253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05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275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774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0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3145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58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054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5059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70B6E-3F95-4EA9-8009-03FCC5406AB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68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189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217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60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374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28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80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9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09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178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480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591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B4FE7E-695D-4884-BE91-6F15E85796D8}" type="datetimeFigureOut">
              <a:rPr lang="en-US" smtClean="0"/>
              <a:t>11/11/2016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E6389B-F153-4055-97AC-B011C84C7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45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jpe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6755" cy="68580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2971799" y="1543468"/>
            <a:ext cx="6248400" cy="1885532"/>
          </a:xfrm>
          <a:solidFill>
            <a:schemeClr val="tx1">
              <a:alpha val="49000"/>
            </a:schemeClr>
          </a:solidFill>
        </p:spPr>
        <p:txBody>
          <a:bodyPr/>
          <a:lstStyle/>
          <a:p>
            <a:r>
              <a:rPr lang="hu-HU" b="1" dirty="0">
                <a:solidFill>
                  <a:schemeClr val="bg1"/>
                </a:solidFill>
              </a:rPr>
              <a:t>Software </a:t>
            </a:r>
            <a:br>
              <a:rPr lang="hu-HU" b="1" dirty="0">
                <a:solidFill>
                  <a:schemeClr val="bg1"/>
                </a:solidFill>
              </a:rPr>
            </a:br>
            <a:r>
              <a:rPr lang="hu-HU" b="1" dirty="0" err="1">
                <a:solidFill>
                  <a:schemeClr val="bg1"/>
                </a:solidFill>
              </a:rPr>
              <a:t>as</a:t>
            </a:r>
            <a:r>
              <a:rPr lang="hu-HU" b="1" dirty="0">
                <a:solidFill>
                  <a:schemeClr val="bg1"/>
                </a:solidFill>
              </a:rPr>
              <a:t> Data </a:t>
            </a:r>
            <a:r>
              <a:rPr lang="hu-HU" b="1" dirty="0" err="1">
                <a:solidFill>
                  <a:schemeClr val="bg1"/>
                </a:solidFill>
              </a:rPr>
              <a:t>Structure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5312043" y="3753422"/>
            <a:ext cx="1567912" cy="427521"/>
          </a:xfrm>
          <a:solidFill>
            <a:schemeClr val="tx1">
              <a:alpha val="49000"/>
            </a:schemeClr>
          </a:solidFill>
        </p:spPr>
        <p:txBody>
          <a:bodyPr/>
          <a:lstStyle/>
          <a:p>
            <a:r>
              <a:rPr lang="hu-HU" b="1" dirty="0">
                <a:solidFill>
                  <a:schemeClr val="bg1"/>
                </a:solidFill>
              </a:rPr>
              <a:t>ITDK 2016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Szövegdoboz 3"/>
          <p:cNvSpPr txBox="1"/>
          <p:nvPr/>
        </p:nvSpPr>
        <p:spPr>
          <a:xfrm>
            <a:off x="1560235" y="5565808"/>
            <a:ext cx="3133422" cy="923330"/>
          </a:xfrm>
          <a:prstGeom prst="rect">
            <a:avLst/>
          </a:prstGeom>
          <a:solidFill>
            <a:schemeClr val="tx1">
              <a:alpha val="49000"/>
            </a:schemeClr>
          </a:solidFill>
        </p:spPr>
        <p:txBody>
          <a:bodyPr wrap="none" rtlCol="0">
            <a:spAutoFit/>
          </a:bodyPr>
          <a:lstStyle/>
          <a:p>
            <a:r>
              <a:rPr lang="hu-HU" b="1" dirty="0" err="1">
                <a:solidFill>
                  <a:schemeClr val="bg1"/>
                </a:solidFill>
              </a:rPr>
              <a:t>Author</a:t>
            </a:r>
            <a:r>
              <a:rPr lang="hu-HU" b="1" dirty="0">
                <a:solidFill>
                  <a:schemeClr val="bg1"/>
                </a:solidFill>
              </a:rPr>
              <a:t>: Lorand Kedves, ST3BJ3</a:t>
            </a:r>
          </a:p>
          <a:p>
            <a:r>
              <a:rPr lang="hu-HU" b="1" dirty="0" err="1">
                <a:solidFill>
                  <a:schemeClr val="bg1"/>
                </a:solidFill>
              </a:rPr>
              <a:t>Supervisor</a:t>
            </a:r>
            <a:r>
              <a:rPr lang="hu-HU" b="1" dirty="0">
                <a:solidFill>
                  <a:schemeClr val="bg1"/>
                </a:solidFill>
              </a:rPr>
              <a:t>: Dr. László </a:t>
            </a:r>
            <a:r>
              <a:rPr lang="hu-HU" b="1" dirty="0" err="1">
                <a:solidFill>
                  <a:schemeClr val="bg1"/>
                </a:solidFill>
              </a:rPr>
              <a:t>Czúni</a:t>
            </a:r>
            <a:r>
              <a:rPr lang="hu-HU" b="1" dirty="0">
                <a:solidFill>
                  <a:schemeClr val="bg1"/>
                </a:solidFill>
              </a:rPr>
              <a:t> </a:t>
            </a:r>
          </a:p>
          <a:p>
            <a:r>
              <a:rPr lang="hu-HU" b="1" dirty="0" err="1">
                <a:solidFill>
                  <a:schemeClr val="bg1"/>
                </a:solidFill>
              </a:rPr>
              <a:t>Date</a:t>
            </a:r>
            <a:r>
              <a:rPr lang="hu-HU" b="1" dirty="0">
                <a:solidFill>
                  <a:schemeClr val="bg1"/>
                </a:solidFill>
              </a:rPr>
              <a:t>: 2016. 11. 09.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Szövegdoboz 4"/>
          <p:cNvSpPr txBox="1"/>
          <p:nvPr/>
        </p:nvSpPr>
        <p:spPr>
          <a:xfrm>
            <a:off x="7233590" y="5565808"/>
            <a:ext cx="3746282" cy="923330"/>
          </a:xfrm>
          <a:prstGeom prst="rect">
            <a:avLst/>
          </a:prstGeom>
          <a:solidFill>
            <a:schemeClr val="tx1">
              <a:alpha val="49000"/>
            </a:schemeClr>
          </a:solidFill>
        </p:spPr>
        <p:txBody>
          <a:bodyPr wrap="none" rtlCol="0">
            <a:spAutoFit/>
          </a:bodyPr>
          <a:lstStyle/>
          <a:p>
            <a:r>
              <a:rPr lang="hu-HU" b="1" dirty="0">
                <a:solidFill>
                  <a:schemeClr val="bg1"/>
                </a:solidFill>
              </a:rPr>
              <a:t>University of Pannonia</a:t>
            </a:r>
          </a:p>
          <a:p>
            <a:r>
              <a:rPr lang="en-US" b="1" dirty="0">
                <a:solidFill>
                  <a:schemeClr val="bg1"/>
                </a:solidFill>
              </a:rPr>
              <a:t>Department of Electrical Engineering </a:t>
            </a:r>
            <a:br>
              <a:rPr lang="hu-HU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and Information Systems</a:t>
            </a:r>
          </a:p>
        </p:txBody>
      </p:sp>
      <p:pic>
        <p:nvPicPr>
          <p:cNvPr id="6" name="Kép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6877" y="5309222"/>
            <a:ext cx="1198245" cy="1181100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483942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618243" y="851957"/>
            <a:ext cx="8815388" cy="756708"/>
          </a:xfrm>
        </p:spPr>
        <p:txBody>
          <a:bodyPr/>
          <a:lstStyle/>
          <a:p>
            <a:pPr marL="0" indent="0">
              <a:buNone/>
            </a:pPr>
            <a:r>
              <a:rPr lang="hu-HU" dirty="0" err="1"/>
              <a:t>DustCompact</a:t>
            </a:r>
            <a:r>
              <a:rPr lang="hu-HU" dirty="0"/>
              <a:t> </a:t>
            </a:r>
            <a:r>
              <a:rPr lang="hu-HU" dirty="0" err="1"/>
              <a:t>Toolkit</a:t>
            </a:r>
            <a:endParaRPr lang="en-US" dirty="0"/>
          </a:p>
        </p:txBody>
      </p:sp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3" name="Tartalom helye 2"/>
          <p:cNvSpPr txBox="1">
            <a:spLocks/>
          </p:cNvSpPr>
          <p:nvPr/>
        </p:nvSpPr>
        <p:spPr>
          <a:xfrm>
            <a:off x="2618244" y="1811071"/>
            <a:ext cx="8543399" cy="423192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hu-HU" dirty="0"/>
              <a:t>Dust Platform </a:t>
            </a:r>
            <a:r>
              <a:rPr lang="hu-HU" dirty="0" err="1"/>
              <a:t>implementation</a:t>
            </a:r>
            <a:r>
              <a:rPr lang="hu-HU" dirty="0"/>
              <a:t> in Java</a:t>
            </a:r>
          </a:p>
          <a:p>
            <a:pPr marL="285750" indent="-285750"/>
            <a:r>
              <a:rPr lang="hu-HU" dirty="0" err="1"/>
              <a:t>Runtime</a:t>
            </a:r>
            <a:r>
              <a:rPr lang="hu-HU" dirty="0"/>
              <a:t> </a:t>
            </a:r>
            <a:r>
              <a:rPr lang="hu-HU" dirty="0" err="1"/>
              <a:t>environment</a:t>
            </a:r>
            <a:endParaRPr lang="hu-HU" dirty="0"/>
          </a:p>
          <a:p>
            <a:pPr marL="742950" lvl="1" indent="-285750"/>
            <a:r>
              <a:rPr lang="hu-HU" dirty="0"/>
              <a:t>Data </a:t>
            </a:r>
            <a:r>
              <a:rPr lang="hu-HU" dirty="0" err="1"/>
              <a:t>definition</a:t>
            </a:r>
            <a:r>
              <a:rPr lang="hu-HU" dirty="0"/>
              <a:t> and management</a:t>
            </a:r>
          </a:p>
          <a:p>
            <a:pPr marL="742950" lvl="1" indent="-285750"/>
            <a:r>
              <a:rPr lang="hu-HU" dirty="0" err="1"/>
              <a:t>Instantiate</a:t>
            </a:r>
            <a:r>
              <a:rPr lang="hu-HU" dirty="0"/>
              <a:t> and </a:t>
            </a:r>
            <a:r>
              <a:rPr lang="hu-HU" dirty="0" err="1"/>
              <a:t>call</a:t>
            </a:r>
            <a:r>
              <a:rPr lang="hu-HU" dirty="0"/>
              <a:t> </a:t>
            </a:r>
            <a:r>
              <a:rPr lang="hu-HU" dirty="0" err="1"/>
              <a:t>binaries</a:t>
            </a:r>
            <a:endParaRPr lang="hu-HU" dirty="0"/>
          </a:p>
          <a:p>
            <a:pPr marL="742950" lvl="1" indent="-285750"/>
            <a:r>
              <a:rPr lang="hu-HU" dirty="0"/>
              <a:t>Building </a:t>
            </a:r>
            <a:r>
              <a:rPr lang="hu-HU" dirty="0" err="1"/>
              <a:t>application</a:t>
            </a:r>
            <a:endParaRPr lang="hu-HU" dirty="0"/>
          </a:p>
          <a:p>
            <a:pPr marL="285750" indent="-285750"/>
            <a:r>
              <a:rPr lang="hu-HU" dirty="0" err="1"/>
              <a:t>Modules</a:t>
            </a:r>
            <a:endParaRPr lang="hu-HU" dirty="0"/>
          </a:p>
          <a:p>
            <a:pPr marL="742950" lvl="1" indent="-285750"/>
            <a:r>
              <a:rPr lang="hu-HU" dirty="0" err="1"/>
              <a:t>Integration</a:t>
            </a:r>
            <a:r>
              <a:rPr lang="hu-HU" dirty="0"/>
              <a:t>: </a:t>
            </a:r>
            <a:r>
              <a:rPr lang="hu-HU" dirty="0" err="1"/>
              <a:t>Poi</a:t>
            </a:r>
            <a:r>
              <a:rPr lang="hu-HU" dirty="0"/>
              <a:t> (Excel), MVEL (Expression), </a:t>
            </a:r>
            <a:r>
              <a:rPr lang="hu-HU" dirty="0" err="1"/>
              <a:t>MySQL</a:t>
            </a:r>
            <a:r>
              <a:rPr lang="hu-HU" dirty="0"/>
              <a:t> (</a:t>
            </a:r>
            <a:r>
              <a:rPr lang="hu-HU" dirty="0" err="1"/>
              <a:t>database</a:t>
            </a:r>
            <a:r>
              <a:rPr lang="hu-HU" dirty="0"/>
              <a:t>)</a:t>
            </a:r>
          </a:p>
          <a:p>
            <a:pPr marL="742950" lvl="1" indent="-285750"/>
            <a:r>
              <a:rPr lang="hu-HU" dirty="0"/>
              <a:t>Web </a:t>
            </a:r>
            <a:r>
              <a:rPr lang="hu-HU" dirty="0" err="1"/>
              <a:t>environment</a:t>
            </a:r>
            <a:r>
              <a:rPr lang="hu-HU" dirty="0"/>
              <a:t>: J2EE, </a:t>
            </a:r>
            <a:r>
              <a:rPr lang="hu-HU" dirty="0" err="1"/>
              <a:t>Jetty</a:t>
            </a:r>
            <a:r>
              <a:rPr lang="hu-HU" dirty="0"/>
              <a:t>, JavaScript </a:t>
            </a:r>
            <a:r>
              <a:rPr lang="hu-HU" dirty="0" err="1"/>
              <a:t>middleware</a:t>
            </a:r>
            <a:endParaRPr lang="hu-HU" dirty="0"/>
          </a:p>
          <a:p>
            <a:pPr marL="285750" indent="-285750"/>
            <a:r>
              <a:rPr lang="hu-HU" dirty="0" err="1"/>
              <a:t>Applications</a:t>
            </a:r>
            <a:endParaRPr lang="hu-HU" dirty="0"/>
          </a:p>
          <a:p>
            <a:pPr marL="742950" lvl="1" indent="-285750"/>
            <a:r>
              <a:rPr lang="hu-HU" dirty="0" err="1"/>
              <a:t>Demos</a:t>
            </a:r>
            <a:endParaRPr lang="hu-HU" dirty="0"/>
          </a:p>
          <a:p>
            <a:pPr marL="742950" lvl="1" indent="-285750"/>
            <a:r>
              <a:rPr lang="hu-HU" dirty="0"/>
              <a:t>Excel </a:t>
            </a:r>
            <a:r>
              <a:rPr lang="hu-HU" dirty="0" err="1"/>
              <a:t>template</a:t>
            </a:r>
            <a:r>
              <a:rPr lang="hu-HU" dirty="0"/>
              <a:t> </a:t>
            </a:r>
            <a:r>
              <a:rPr lang="hu-HU" dirty="0" err="1"/>
              <a:t>manager</a:t>
            </a:r>
            <a:endParaRPr lang="hu-HU" dirty="0"/>
          </a:p>
          <a:p>
            <a:pPr marL="742950" lvl="1" indent="-285750"/>
            <a:r>
              <a:rPr lang="hu-HU" dirty="0"/>
              <a:t>ERPort ETL web </a:t>
            </a:r>
            <a:r>
              <a:rPr lang="hu-HU" dirty="0" err="1"/>
              <a:t>application</a:t>
            </a:r>
            <a:endParaRPr lang="hu-HU" dirty="0"/>
          </a:p>
          <a:p>
            <a:endParaRPr lang="hu-HU" dirty="0"/>
          </a:p>
        </p:txBody>
      </p:sp>
      <p:sp>
        <p:nvSpPr>
          <p:cNvPr id="6" name="Szövegdoboz 5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b="1" dirty="0" err="1">
                <a:solidFill>
                  <a:schemeClr val="bg1"/>
                </a:solidFill>
                <a:highlight>
                  <a:srgbClr val="808080"/>
                </a:highlight>
              </a:rPr>
              <a:t>DustCompact</a:t>
            </a: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10</a:t>
            </a:fld>
            <a:r>
              <a:rPr lang="hu-HU" sz="1200" dirty="0"/>
              <a:t> / 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51655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Csoportba foglalás 14"/>
          <p:cNvGrpSpPr/>
          <p:nvPr/>
        </p:nvGrpSpPr>
        <p:grpSpPr>
          <a:xfrm>
            <a:off x="2615139" y="1604298"/>
            <a:ext cx="5057823" cy="2836919"/>
            <a:chOff x="2175164" y="1427019"/>
            <a:chExt cx="8645236" cy="4849090"/>
          </a:xfrm>
        </p:grpSpPr>
        <p:sp>
          <p:nvSpPr>
            <p:cNvPr id="16" name="Felhő 15"/>
            <p:cNvSpPr/>
            <p:nvPr/>
          </p:nvSpPr>
          <p:spPr>
            <a:xfrm>
              <a:off x="2175164" y="1427019"/>
              <a:ext cx="8645236" cy="4849090"/>
            </a:xfrm>
            <a:prstGeom prst="cloud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hu-HU" sz="1400" b="1" dirty="0" err="1">
                  <a:solidFill>
                    <a:schemeClr val="tx1"/>
                  </a:solidFill>
                </a:rPr>
                <a:t>Application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7" name="Téglalap 16"/>
            <p:cNvSpPr/>
            <p:nvPr/>
          </p:nvSpPr>
          <p:spPr>
            <a:xfrm>
              <a:off x="3178722" y="2937165"/>
              <a:ext cx="3610005" cy="914400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sz="1400" b="1" dirty="0" err="1">
                  <a:solidFill>
                    <a:schemeClr val="tx1"/>
                  </a:solidFill>
                </a:rPr>
                <a:t>Message</a:t>
              </a:r>
              <a:r>
                <a:rPr lang="hu-HU" sz="1400" b="1" dirty="0">
                  <a:solidFill>
                    <a:schemeClr val="tx1"/>
                  </a:solidFill>
                </a:rPr>
                <a:t>: „Hello, World!”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Felirat: lefelé mutató nyíllal 17"/>
            <p:cNvSpPr/>
            <p:nvPr/>
          </p:nvSpPr>
          <p:spPr>
            <a:xfrm>
              <a:off x="3178722" y="4426627"/>
              <a:ext cx="3610005" cy="1129046"/>
            </a:xfrm>
            <a:prstGeom prst="downArrowCallo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sz="1400" b="1" dirty="0">
                  <a:solidFill>
                    <a:schemeClr val="tx1"/>
                  </a:solidFill>
                </a:rPr>
                <a:t>Printing </a:t>
              </a:r>
              <a:r>
                <a:rPr lang="hu-HU" sz="1400" b="1" dirty="0" err="1">
                  <a:solidFill>
                    <a:schemeClr val="tx1"/>
                  </a:solidFill>
                </a:rPr>
                <a:t>component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Nyíl: szalag, balra mutató 18"/>
            <p:cNvSpPr/>
            <p:nvPr/>
          </p:nvSpPr>
          <p:spPr>
            <a:xfrm>
              <a:off x="7025936" y="3158837"/>
              <a:ext cx="1771699" cy="2092036"/>
            </a:xfrm>
            <a:prstGeom prst="curvedLef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sz="1400" b="1" dirty="0" err="1">
                  <a:solidFill>
                    <a:schemeClr val="tx1"/>
                  </a:solidFill>
                </a:rPr>
                <a:t>Command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618243" y="851957"/>
            <a:ext cx="8815388" cy="756708"/>
          </a:xfrm>
        </p:spPr>
        <p:txBody>
          <a:bodyPr/>
          <a:lstStyle/>
          <a:p>
            <a:pPr marL="0" indent="0">
              <a:buNone/>
            </a:pPr>
            <a:r>
              <a:rPr lang="hu-HU" dirty="0" err="1"/>
              <a:t>Application</a:t>
            </a:r>
            <a:r>
              <a:rPr lang="hu-HU" dirty="0"/>
              <a:t> = Data </a:t>
            </a:r>
            <a:r>
              <a:rPr lang="hu-HU" dirty="0" err="1"/>
              <a:t>Structure</a:t>
            </a:r>
            <a:endParaRPr lang="en-US" dirty="0"/>
          </a:p>
        </p:txBody>
      </p:sp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29" name="Kép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139" y="4689196"/>
            <a:ext cx="8818491" cy="1279546"/>
          </a:xfrm>
          <a:prstGeom prst="rect">
            <a:avLst/>
          </a:prstGeom>
        </p:spPr>
      </p:pic>
      <p:sp>
        <p:nvSpPr>
          <p:cNvPr id="31" name="Tartalom helye 2"/>
          <p:cNvSpPr txBox="1">
            <a:spLocks/>
          </p:cNvSpPr>
          <p:nvPr/>
        </p:nvSpPr>
        <p:spPr>
          <a:xfrm>
            <a:off x="8665943" y="1608665"/>
            <a:ext cx="2919213" cy="31024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endParaRPr lang="hu-HU" dirty="0"/>
          </a:p>
        </p:txBody>
      </p:sp>
      <p:sp>
        <p:nvSpPr>
          <p:cNvPr id="32" name="Tartalom helye 2"/>
          <p:cNvSpPr txBox="1">
            <a:spLocks/>
          </p:cNvSpPr>
          <p:nvPr/>
        </p:nvSpPr>
        <p:spPr>
          <a:xfrm>
            <a:off x="8402302" y="1608666"/>
            <a:ext cx="3345750" cy="2832552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hu-HU" dirty="0"/>
              <a:t>The software </a:t>
            </a:r>
            <a:r>
              <a:rPr lang="hu-HU" dirty="0" err="1"/>
              <a:t>remains</a:t>
            </a:r>
            <a:r>
              <a:rPr lang="hu-HU" dirty="0"/>
              <a:t> a </a:t>
            </a:r>
            <a:r>
              <a:rPr lang="hu-HU" dirty="0" err="1"/>
              <a:t>data</a:t>
            </a:r>
            <a:r>
              <a:rPr lang="hu-HU" dirty="0"/>
              <a:t> </a:t>
            </a:r>
            <a:r>
              <a:rPr lang="hu-HU" dirty="0" err="1"/>
              <a:t>structure</a:t>
            </a:r>
            <a:endParaRPr lang="hu-HU" dirty="0"/>
          </a:p>
          <a:p>
            <a:pPr marL="285750" indent="-285750"/>
            <a:r>
              <a:rPr lang="hu-HU" dirty="0"/>
              <a:t>The </a:t>
            </a:r>
            <a:r>
              <a:rPr lang="hu-HU" dirty="0" err="1"/>
              <a:t>application</a:t>
            </a:r>
            <a:r>
              <a:rPr lang="hu-HU" dirty="0"/>
              <a:t> is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entity</a:t>
            </a:r>
            <a:r>
              <a:rPr lang="hu-HU" dirty="0"/>
              <a:t> </a:t>
            </a:r>
            <a:r>
              <a:rPr lang="hu-HU" dirty="0" err="1"/>
              <a:t>network</a:t>
            </a:r>
            <a:r>
              <a:rPr lang="hu-HU" dirty="0"/>
              <a:t> </a:t>
            </a:r>
            <a:r>
              <a:rPr lang="hu-HU" dirty="0" err="1"/>
              <a:t>itself</a:t>
            </a:r>
            <a:r>
              <a:rPr lang="hu-HU" dirty="0"/>
              <a:t>, displayed </a:t>
            </a:r>
            <a:r>
              <a:rPr lang="hu-HU" dirty="0" err="1"/>
              <a:t>graphically</a:t>
            </a:r>
            <a:r>
              <a:rPr lang="hu-HU" dirty="0"/>
              <a:t> here</a:t>
            </a:r>
          </a:p>
          <a:p>
            <a:pPr marL="285750" indent="-285750"/>
            <a:r>
              <a:rPr lang="hu-HU" dirty="0"/>
              <a:t>The </a:t>
            </a:r>
            <a:r>
              <a:rPr lang="hu-HU" dirty="0" err="1"/>
              <a:t>used</a:t>
            </a:r>
            <a:r>
              <a:rPr lang="hu-HU" dirty="0"/>
              <a:t> JSON </a:t>
            </a:r>
            <a:r>
              <a:rPr lang="hu-HU" dirty="0" err="1"/>
              <a:t>files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only</a:t>
            </a:r>
            <a:r>
              <a:rPr lang="hu-HU" dirty="0"/>
              <a:t> a </a:t>
            </a:r>
            <a:r>
              <a:rPr lang="hu-HU" dirty="0" err="1"/>
              <a:t>way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serialize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network</a:t>
            </a:r>
            <a:endParaRPr lang="hu-HU" dirty="0"/>
          </a:p>
          <a:p>
            <a:pPr marL="285750" indent="-285750"/>
            <a:r>
              <a:rPr lang="hu-HU" dirty="0"/>
              <a:t>… </a:t>
            </a:r>
            <a:r>
              <a:rPr lang="hu-HU" dirty="0" err="1"/>
              <a:t>like</a:t>
            </a:r>
            <a:r>
              <a:rPr lang="hu-HU" dirty="0"/>
              <a:t> </a:t>
            </a:r>
            <a:r>
              <a:rPr lang="hu-HU" dirty="0" err="1"/>
              <a:t>source</a:t>
            </a:r>
            <a:r>
              <a:rPr lang="hu-HU" dirty="0"/>
              <a:t> </a:t>
            </a:r>
            <a:r>
              <a:rPr lang="hu-HU" dirty="0" err="1"/>
              <a:t>codes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only</a:t>
            </a:r>
            <a:r>
              <a:rPr lang="hu-HU" dirty="0"/>
              <a:t> </a:t>
            </a:r>
            <a:r>
              <a:rPr lang="hu-HU" dirty="0" err="1"/>
              <a:t>serialized</a:t>
            </a:r>
            <a:r>
              <a:rPr lang="hu-HU" dirty="0"/>
              <a:t> </a:t>
            </a:r>
            <a:r>
              <a:rPr lang="hu-HU" dirty="0" err="1"/>
              <a:t>forms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algorithms</a:t>
            </a:r>
            <a:r>
              <a:rPr lang="hu-HU" dirty="0"/>
              <a:t>! (Neumann)</a:t>
            </a:r>
          </a:p>
        </p:txBody>
      </p:sp>
      <p:sp>
        <p:nvSpPr>
          <p:cNvPr id="33" name="Szövegdoboz 32"/>
          <p:cNvSpPr txBox="1"/>
          <p:nvPr/>
        </p:nvSpPr>
        <p:spPr>
          <a:xfrm>
            <a:off x="2615139" y="5690846"/>
            <a:ext cx="3216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i="1" dirty="0"/>
              <a:t>Hello, World! - </a:t>
            </a:r>
            <a:r>
              <a:rPr lang="hu-HU" sz="2000" b="1" i="1" dirty="0" err="1"/>
              <a:t>DustCompact</a:t>
            </a:r>
            <a:endParaRPr lang="en-US" sz="2000" b="1" i="1" dirty="0"/>
          </a:p>
        </p:txBody>
      </p:sp>
      <p:sp>
        <p:nvSpPr>
          <p:cNvPr id="20" name="Szövegdoboz 19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11</a:t>
            </a:fld>
            <a:r>
              <a:rPr lang="hu-HU" sz="1200" dirty="0"/>
              <a:t> / 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79746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618243" y="851957"/>
            <a:ext cx="8815388" cy="756708"/>
          </a:xfrm>
        </p:spPr>
        <p:txBody>
          <a:bodyPr/>
          <a:lstStyle/>
          <a:p>
            <a:pPr marL="0" indent="0">
              <a:buNone/>
            </a:pPr>
            <a:r>
              <a:rPr lang="hu-HU" dirty="0" err="1"/>
              <a:t>Organic</a:t>
            </a:r>
            <a:r>
              <a:rPr lang="hu-HU" dirty="0"/>
              <a:t> Building</a:t>
            </a:r>
            <a:endParaRPr lang="en-US" dirty="0"/>
          </a:p>
        </p:txBody>
      </p:sp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grpSp>
        <p:nvGrpSpPr>
          <p:cNvPr id="31" name="Csoportba foglalás 30"/>
          <p:cNvGrpSpPr/>
          <p:nvPr/>
        </p:nvGrpSpPr>
        <p:grpSpPr>
          <a:xfrm>
            <a:off x="2621358" y="1608665"/>
            <a:ext cx="8812274" cy="4522789"/>
            <a:chOff x="2098981" y="1608665"/>
            <a:chExt cx="9334650" cy="4790892"/>
          </a:xfrm>
          <a:solidFill>
            <a:schemeClr val="bg1"/>
          </a:solidFill>
        </p:grpSpPr>
        <p:pic>
          <p:nvPicPr>
            <p:cNvPr id="32" name="Kép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8981" y="1608665"/>
              <a:ext cx="9334650" cy="4275300"/>
            </a:xfrm>
            <a:prstGeom prst="rect">
              <a:avLst/>
            </a:prstGeom>
            <a:grpFill/>
          </p:spPr>
        </p:pic>
        <p:sp>
          <p:nvSpPr>
            <p:cNvPr id="33" name="Szövegdoboz 32"/>
            <p:cNvSpPr txBox="1"/>
            <p:nvPr/>
          </p:nvSpPr>
          <p:spPr>
            <a:xfrm>
              <a:off x="2098981" y="5910525"/>
              <a:ext cx="7641050" cy="4890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hu-HU" sz="2400" b="1" i="1" dirty="0"/>
                <a:t>Hello, World! – </a:t>
              </a:r>
              <a:r>
                <a:rPr lang="hu-HU" sz="2400" b="1" i="1" dirty="0" err="1"/>
                <a:t>custom</a:t>
              </a:r>
              <a:r>
                <a:rPr lang="hu-HU" sz="2400" b="1" i="1" dirty="0"/>
                <a:t> </a:t>
              </a:r>
              <a:r>
                <a:rPr lang="hu-HU" sz="2400" b="1" i="1" dirty="0" err="1"/>
                <a:t>language</a:t>
              </a:r>
              <a:r>
                <a:rPr lang="hu-HU" sz="2400" b="1" i="1" dirty="0"/>
                <a:t> </a:t>
              </a:r>
              <a:r>
                <a:rPr lang="hu-HU" sz="2400" b="1" i="1" dirty="0" err="1"/>
                <a:t>elements</a:t>
              </a:r>
              <a:r>
                <a:rPr lang="hu-HU" sz="2400" b="1" i="1" dirty="0"/>
                <a:t> and </a:t>
              </a:r>
              <a:r>
                <a:rPr lang="hu-HU" sz="2400" b="1" i="1" dirty="0" err="1"/>
                <a:t>binaries</a:t>
              </a:r>
              <a:endParaRPr lang="en-US" sz="2400" b="1" i="1" dirty="0"/>
            </a:p>
          </p:txBody>
        </p:sp>
      </p:grpSp>
      <p:sp>
        <p:nvSpPr>
          <p:cNvPr id="8" name="Szövegdoboz 7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12</a:t>
            </a:fld>
            <a:r>
              <a:rPr lang="hu-HU" sz="1200" dirty="0"/>
              <a:t> / 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55815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618243" y="851957"/>
            <a:ext cx="8815388" cy="756708"/>
          </a:xfrm>
        </p:spPr>
        <p:txBody>
          <a:bodyPr/>
          <a:lstStyle/>
          <a:p>
            <a:pPr marL="0" indent="0">
              <a:buNone/>
            </a:pPr>
            <a:r>
              <a:rPr lang="hu-HU" dirty="0" err="1"/>
              <a:t>History</a:t>
            </a:r>
            <a:r>
              <a:rPr lang="hu-HU" dirty="0"/>
              <a:t> and </a:t>
            </a:r>
            <a:r>
              <a:rPr lang="hu-HU" dirty="0" err="1"/>
              <a:t>Present</a:t>
            </a:r>
            <a:endParaRPr lang="en-US" dirty="0"/>
          </a:p>
        </p:txBody>
      </p:sp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2" name="Tartalom helye 2"/>
          <p:cNvSpPr txBox="1">
            <a:spLocks/>
          </p:cNvSpPr>
          <p:nvPr/>
        </p:nvSpPr>
        <p:spPr>
          <a:xfrm>
            <a:off x="2618243" y="1508846"/>
            <a:ext cx="9000600" cy="43453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hu-HU" dirty="0" err="1"/>
              <a:t>History</a:t>
            </a:r>
            <a:endParaRPr lang="hu-HU" dirty="0"/>
          </a:p>
          <a:p>
            <a:pPr marL="742950" lvl="1" indent="-285750"/>
            <a:r>
              <a:rPr lang="hu-HU" dirty="0" err="1"/>
              <a:t>Plugin</a:t>
            </a:r>
            <a:r>
              <a:rPr lang="hu-HU" dirty="0"/>
              <a:t> </a:t>
            </a:r>
            <a:r>
              <a:rPr lang="hu-HU" dirty="0" err="1"/>
              <a:t>architectures</a:t>
            </a:r>
            <a:r>
              <a:rPr lang="hu-HU" dirty="0"/>
              <a:t> – </a:t>
            </a:r>
            <a:r>
              <a:rPr lang="hu-HU" dirty="0" err="1"/>
              <a:t>DataScope</a:t>
            </a:r>
            <a:r>
              <a:rPr lang="hu-HU" dirty="0"/>
              <a:t> (2000, C++)</a:t>
            </a:r>
          </a:p>
          <a:p>
            <a:pPr marL="742950" lvl="1" indent="-285750"/>
            <a:r>
              <a:rPr lang="hu-HU" dirty="0" err="1"/>
              <a:t>Adaptive</a:t>
            </a:r>
            <a:r>
              <a:rPr lang="hu-HU" dirty="0"/>
              <a:t>, </a:t>
            </a:r>
            <a:r>
              <a:rPr lang="hu-HU" dirty="0" err="1"/>
              <a:t>configurative</a:t>
            </a:r>
            <a:r>
              <a:rPr lang="hu-HU" dirty="0"/>
              <a:t> </a:t>
            </a:r>
            <a:r>
              <a:rPr lang="hu-HU" dirty="0" err="1"/>
              <a:t>systems</a:t>
            </a:r>
            <a:r>
              <a:rPr lang="hu-HU" dirty="0"/>
              <a:t> – IIER (2004, Java)</a:t>
            </a:r>
          </a:p>
          <a:p>
            <a:pPr marL="742950" lvl="1" indent="-285750"/>
            <a:r>
              <a:rPr lang="hu-HU" dirty="0"/>
              <a:t>„Big </a:t>
            </a:r>
            <a:r>
              <a:rPr lang="hu-HU" dirty="0" err="1"/>
              <a:t>data</a:t>
            </a:r>
            <a:r>
              <a:rPr lang="hu-HU" dirty="0"/>
              <a:t>” - </a:t>
            </a:r>
            <a:r>
              <a:rPr lang="hu-HU" dirty="0" err="1"/>
              <a:t>Continental</a:t>
            </a:r>
            <a:r>
              <a:rPr lang="hu-HU" dirty="0"/>
              <a:t> </a:t>
            </a:r>
            <a:r>
              <a:rPr lang="hu-HU" dirty="0" err="1"/>
              <a:t>Release</a:t>
            </a:r>
            <a:r>
              <a:rPr lang="hu-HU" dirty="0"/>
              <a:t> Monitoring (2014)</a:t>
            </a:r>
          </a:p>
          <a:p>
            <a:pPr marL="742950" lvl="1" indent="-285750"/>
            <a:r>
              <a:rPr lang="hu-HU" dirty="0" err="1"/>
              <a:t>Configurative</a:t>
            </a:r>
            <a:r>
              <a:rPr lang="hu-HU" dirty="0"/>
              <a:t> GUI – IIER (2004), </a:t>
            </a:r>
            <a:r>
              <a:rPr lang="hu-HU" dirty="0" err="1"/>
              <a:t>KiBoard</a:t>
            </a:r>
            <a:r>
              <a:rPr lang="hu-HU" dirty="0"/>
              <a:t> (2012, </a:t>
            </a:r>
            <a:r>
              <a:rPr lang="hu-HU" dirty="0" err="1"/>
              <a:t>iOS</a:t>
            </a:r>
            <a:r>
              <a:rPr lang="hu-HU" dirty="0"/>
              <a:t>) </a:t>
            </a:r>
          </a:p>
          <a:p>
            <a:pPr marL="742950" lvl="1" indent="-285750"/>
            <a:r>
              <a:rPr lang="hu-HU" dirty="0"/>
              <a:t>„</a:t>
            </a:r>
            <a:r>
              <a:rPr lang="hu-HU" dirty="0" err="1"/>
              <a:t>Self</a:t>
            </a:r>
            <a:r>
              <a:rPr lang="hu-HU" dirty="0"/>
              <a:t> </a:t>
            </a:r>
            <a:r>
              <a:rPr lang="hu-HU" dirty="0" err="1"/>
              <a:t>planning</a:t>
            </a:r>
            <a:r>
              <a:rPr lang="hu-HU" dirty="0"/>
              <a:t>”, </a:t>
            </a:r>
            <a:r>
              <a:rPr lang="hu-HU" dirty="0" err="1"/>
              <a:t>code</a:t>
            </a:r>
            <a:r>
              <a:rPr lang="hu-HU" dirty="0"/>
              <a:t> </a:t>
            </a:r>
            <a:r>
              <a:rPr lang="hu-HU" dirty="0" err="1"/>
              <a:t>generation</a:t>
            </a:r>
            <a:r>
              <a:rPr lang="hu-HU" dirty="0"/>
              <a:t> – </a:t>
            </a:r>
            <a:r>
              <a:rPr lang="hu-HU" dirty="0" err="1"/>
              <a:t>DustConstruct</a:t>
            </a:r>
            <a:r>
              <a:rPr lang="hu-HU" dirty="0"/>
              <a:t> (2015)</a:t>
            </a:r>
          </a:p>
          <a:p>
            <a:pPr marL="285750" indent="-285750"/>
            <a:r>
              <a:rPr lang="hu-HU" dirty="0" err="1"/>
              <a:t>DustCompact</a:t>
            </a:r>
            <a:r>
              <a:rPr lang="hu-HU" dirty="0"/>
              <a:t>: ERPort – web ETL </a:t>
            </a:r>
            <a:r>
              <a:rPr lang="hu-HU" dirty="0" err="1"/>
              <a:t>application</a:t>
            </a:r>
            <a:endParaRPr lang="hu-HU" dirty="0"/>
          </a:p>
          <a:p>
            <a:pPr marL="742950" lvl="1" indent="-285750"/>
            <a:r>
              <a:rPr lang="hu-HU" dirty="0" err="1"/>
              <a:t>Document</a:t>
            </a:r>
            <a:r>
              <a:rPr lang="hu-HU" dirty="0"/>
              <a:t> </a:t>
            </a:r>
            <a:r>
              <a:rPr lang="hu-HU" dirty="0" err="1"/>
              <a:t>storage</a:t>
            </a:r>
            <a:endParaRPr lang="hu-HU" dirty="0"/>
          </a:p>
          <a:p>
            <a:pPr marL="742950" lvl="1" indent="-285750"/>
            <a:r>
              <a:rPr lang="hu-HU" dirty="0"/>
              <a:t>Excel import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dynamic</a:t>
            </a:r>
            <a:r>
              <a:rPr lang="hu-HU" dirty="0"/>
              <a:t> </a:t>
            </a:r>
            <a:r>
              <a:rPr lang="hu-HU" dirty="0" err="1"/>
              <a:t>type</a:t>
            </a:r>
            <a:r>
              <a:rPr lang="hu-HU" dirty="0"/>
              <a:t> management</a:t>
            </a:r>
          </a:p>
          <a:p>
            <a:pPr marL="742950" lvl="1" indent="-285750"/>
            <a:r>
              <a:rPr lang="hu-HU" dirty="0" err="1"/>
              <a:t>Adaptive</a:t>
            </a:r>
            <a:r>
              <a:rPr lang="hu-HU" dirty="0"/>
              <a:t> </a:t>
            </a:r>
            <a:r>
              <a:rPr lang="hu-HU" dirty="0" err="1"/>
              <a:t>grid</a:t>
            </a:r>
            <a:r>
              <a:rPr lang="hu-HU" dirty="0"/>
              <a:t>, </a:t>
            </a:r>
            <a:r>
              <a:rPr lang="hu-HU" dirty="0" err="1"/>
              <a:t>property</a:t>
            </a:r>
            <a:r>
              <a:rPr lang="hu-HU" dirty="0"/>
              <a:t> </a:t>
            </a:r>
            <a:r>
              <a:rPr lang="hu-HU" dirty="0" err="1"/>
              <a:t>sheet</a:t>
            </a:r>
            <a:r>
              <a:rPr lang="hu-HU" dirty="0"/>
              <a:t>, </a:t>
            </a:r>
            <a:r>
              <a:rPr lang="hu-HU" dirty="0" err="1"/>
              <a:t>validation</a:t>
            </a:r>
            <a:endParaRPr lang="hu-HU" dirty="0"/>
          </a:p>
          <a:p>
            <a:pPr marL="742950" lvl="1" indent="-285750"/>
            <a:r>
              <a:rPr lang="hu-HU" dirty="0" err="1"/>
              <a:t>Minimal</a:t>
            </a:r>
            <a:r>
              <a:rPr lang="hu-HU" dirty="0"/>
              <a:t> </a:t>
            </a:r>
            <a:r>
              <a:rPr lang="hu-HU" dirty="0" err="1"/>
              <a:t>amount</a:t>
            </a:r>
            <a:r>
              <a:rPr lang="hu-HU" dirty="0"/>
              <a:t> of </a:t>
            </a:r>
            <a:r>
              <a:rPr lang="hu-HU" dirty="0" err="1"/>
              <a:t>source</a:t>
            </a:r>
            <a:r>
              <a:rPr lang="hu-HU" dirty="0"/>
              <a:t> </a:t>
            </a:r>
            <a:r>
              <a:rPr lang="hu-HU" dirty="0" err="1"/>
              <a:t>code</a:t>
            </a:r>
            <a:endParaRPr lang="hu-HU" dirty="0"/>
          </a:p>
        </p:txBody>
      </p:sp>
      <p:sp>
        <p:nvSpPr>
          <p:cNvPr id="7" name="Szövegdoboz 6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13</a:t>
            </a:fld>
            <a:r>
              <a:rPr lang="hu-HU" sz="1200" dirty="0"/>
              <a:t> / 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10234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618243" y="851957"/>
            <a:ext cx="8815388" cy="756708"/>
          </a:xfrm>
        </p:spPr>
        <p:txBody>
          <a:bodyPr/>
          <a:lstStyle/>
          <a:p>
            <a:pPr marL="0" indent="0">
              <a:buNone/>
            </a:pPr>
            <a:r>
              <a:rPr lang="hu-HU" dirty="0" err="1"/>
              <a:t>Evaluation</a:t>
            </a:r>
            <a:endParaRPr lang="en-US" dirty="0"/>
          </a:p>
        </p:txBody>
      </p:sp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3" name="Tartalom helye 2"/>
          <p:cNvSpPr txBox="1">
            <a:spLocks/>
          </p:cNvSpPr>
          <p:nvPr/>
        </p:nvSpPr>
        <p:spPr>
          <a:xfrm>
            <a:off x="2618244" y="1811071"/>
            <a:ext cx="4194786" cy="3811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hu-HU" dirty="0" err="1"/>
              <a:t>Advantages</a:t>
            </a:r>
            <a:endParaRPr lang="hu-HU" dirty="0"/>
          </a:p>
          <a:p>
            <a:pPr marL="742950" lvl="1" indent="-285750"/>
            <a:r>
              <a:rPr lang="hu-HU" dirty="0" err="1"/>
              <a:t>Efficiency</a:t>
            </a:r>
            <a:endParaRPr lang="hu-HU" dirty="0"/>
          </a:p>
          <a:p>
            <a:pPr marL="742950" lvl="1" indent="-285750"/>
            <a:r>
              <a:rPr lang="hu-HU" dirty="0" err="1"/>
              <a:t>Flexibility</a:t>
            </a:r>
            <a:endParaRPr lang="hu-HU" dirty="0"/>
          </a:p>
          <a:p>
            <a:pPr marL="742950" lvl="1" indent="-285750"/>
            <a:r>
              <a:rPr lang="hu-HU" dirty="0" err="1"/>
              <a:t>Share</a:t>
            </a:r>
            <a:r>
              <a:rPr lang="hu-HU" dirty="0"/>
              <a:t> and </a:t>
            </a:r>
            <a:r>
              <a:rPr lang="hu-HU" dirty="0" err="1"/>
              <a:t>reuse</a:t>
            </a:r>
            <a:endParaRPr lang="hu-HU" dirty="0"/>
          </a:p>
          <a:p>
            <a:pPr marL="742950" lvl="1" indent="-285750"/>
            <a:r>
              <a:rPr lang="hu-HU" dirty="0"/>
              <a:t>Rapid </a:t>
            </a:r>
            <a:r>
              <a:rPr lang="hu-HU" dirty="0" err="1"/>
              <a:t>development</a:t>
            </a:r>
            <a:endParaRPr lang="hu-HU" dirty="0"/>
          </a:p>
          <a:p>
            <a:pPr marL="742950" lvl="1" indent="-285750"/>
            <a:r>
              <a:rPr lang="hu-HU" dirty="0" err="1"/>
              <a:t>Executable</a:t>
            </a:r>
            <a:r>
              <a:rPr lang="hu-HU" dirty="0"/>
              <a:t> </a:t>
            </a:r>
            <a:r>
              <a:rPr lang="hu-HU" dirty="0" err="1"/>
              <a:t>plans</a:t>
            </a:r>
            <a:endParaRPr lang="hu-HU" dirty="0"/>
          </a:p>
          <a:p>
            <a:pPr marL="742950" lvl="1" indent="-285750"/>
            <a:r>
              <a:rPr lang="hu-HU" dirty="0" err="1"/>
              <a:t>Organic</a:t>
            </a:r>
            <a:r>
              <a:rPr lang="hu-HU" dirty="0"/>
              <a:t> </a:t>
            </a:r>
            <a:r>
              <a:rPr lang="hu-HU" dirty="0" err="1"/>
              <a:t>improvement</a:t>
            </a:r>
            <a:endParaRPr lang="hu-HU" dirty="0"/>
          </a:p>
          <a:p>
            <a:endParaRPr lang="hu-HU" dirty="0"/>
          </a:p>
        </p:txBody>
      </p:sp>
      <p:sp>
        <p:nvSpPr>
          <p:cNvPr id="7" name="Tartalom helye 2"/>
          <p:cNvSpPr txBox="1">
            <a:spLocks/>
          </p:cNvSpPr>
          <p:nvPr/>
        </p:nvSpPr>
        <p:spPr>
          <a:xfrm>
            <a:off x="7392658" y="1811071"/>
            <a:ext cx="4040973" cy="3811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hu-HU" dirty="0" err="1"/>
              <a:t>Risks</a:t>
            </a:r>
            <a:endParaRPr lang="hu-HU" dirty="0"/>
          </a:p>
          <a:p>
            <a:pPr marL="742950" lvl="1" indent="-285750"/>
            <a:r>
              <a:rPr lang="hu-HU" strike="sngStrike" dirty="0" err="1"/>
              <a:t>Dependency</a:t>
            </a:r>
            <a:endParaRPr lang="hu-HU" strike="sngStrike" dirty="0"/>
          </a:p>
          <a:p>
            <a:pPr marL="742950" lvl="1" indent="-285750"/>
            <a:r>
              <a:rPr lang="hu-HU" strike="sngStrike" dirty="0" err="1"/>
              <a:t>Size</a:t>
            </a:r>
            <a:endParaRPr lang="hu-HU" strike="sngStrike" dirty="0"/>
          </a:p>
          <a:p>
            <a:pPr marL="742950" lvl="1" indent="-285750"/>
            <a:r>
              <a:rPr lang="hu-HU" strike="sngStrike" dirty="0" err="1"/>
              <a:t>Learning</a:t>
            </a:r>
            <a:r>
              <a:rPr lang="hu-HU" strike="sngStrike" dirty="0"/>
              <a:t> </a:t>
            </a:r>
            <a:r>
              <a:rPr lang="hu-HU" strike="sngStrike" dirty="0" err="1"/>
              <a:t>curve</a:t>
            </a:r>
            <a:endParaRPr lang="hu-HU" strike="sngStrike" dirty="0"/>
          </a:p>
          <a:p>
            <a:pPr marL="742950" lvl="1" indent="-285750"/>
            <a:r>
              <a:rPr lang="hu-HU" dirty="0"/>
              <a:t>Performance</a:t>
            </a:r>
          </a:p>
          <a:p>
            <a:pPr marL="742950" lvl="1" indent="-285750"/>
            <a:r>
              <a:rPr lang="hu-HU" dirty="0" err="1"/>
              <a:t>Resources</a:t>
            </a:r>
            <a:endParaRPr lang="hu-HU" dirty="0"/>
          </a:p>
          <a:p>
            <a:pPr marL="742950" lvl="1" indent="-285750"/>
            <a:r>
              <a:rPr lang="hu-HU" dirty="0" err="1"/>
              <a:t>Transferability</a:t>
            </a:r>
            <a:endParaRPr lang="hu-HU" dirty="0"/>
          </a:p>
          <a:p>
            <a:endParaRPr lang="hu-HU" dirty="0"/>
          </a:p>
        </p:txBody>
      </p:sp>
      <p:sp>
        <p:nvSpPr>
          <p:cNvPr id="9" name="Szövegdoboz 8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Evaluation</a:t>
            </a:r>
            <a:endParaRPr lang="hu-HU" sz="1200" b="1" dirty="0">
              <a:solidFill>
                <a:schemeClr val="bg1"/>
              </a:solidFill>
              <a:highlight>
                <a:srgbClr val="808080"/>
              </a:highlight>
            </a:endParaRPr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14</a:t>
            </a:fld>
            <a:r>
              <a:rPr lang="hu-HU" sz="1200" dirty="0"/>
              <a:t> / 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07395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6755" cy="68580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3076068" y="1788860"/>
            <a:ext cx="6039859" cy="1590741"/>
          </a:xfrm>
          <a:solidFill>
            <a:schemeClr val="tx1">
              <a:alpha val="49000"/>
            </a:schemeClr>
          </a:solidFill>
        </p:spPr>
        <p:txBody>
          <a:bodyPr>
            <a:normAutofit fontScale="90000"/>
          </a:bodyPr>
          <a:lstStyle/>
          <a:p>
            <a:r>
              <a:rPr lang="hu-HU" b="1" dirty="0" err="1">
                <a:solidFill>
                  <a:schemeClr val="bg1"/>
                </a:solidFill>
              </a:rPr>
              <a:t>Thank</a:t>
            </a:r>
            <a:r>
              <a:rPr lang="hu-HU" b="1" dirty="0">
                <a:solidFill>
                  <a:schemeClr val="bg1"/>
                </a:solidFill>
              </a:rPr>
              <a:t> </a:t>
            </a:r>
            <a:r>
              <a:rPr lang="hu-HU" b="1" dirty="0" err="1">
                <a:solidFill>
                  <a:schemeClr val="bg1"/>
                </a:solidFill>
              </a:rPr>
              <a:t>you</a:t>
            </a:r>
            <a:r>
              <a:rPr lang="hu-HU" b="1" dirty="0">
                <a:solidFill>
                  <a:schemeClr val="bg1"/>
                </a:solidFill>
              </a:rPr>
              <a:t> </a:t>
            </a:r>
            <a:br>
              <a:rPr lang="hu-HU" b="1" dirty="0">
                <a:solidFill>
                  <a:schemeClr val="bg1"/>
                </a:solidFill>
              </a:rPr>
            </a:br>
            <a:r>
              <a:rPr lang="hu-HU" b="1" dirty="0" err="1">
                <a:solidFill>
                  <a:schemeClr val="bg1"/>
                </a:solidFill>
              </a:rPr>
              <a:t>for</a:t>
            </a:r>
            <a:r>
              <a:rPr lang="hu-HU" b="1" dirty="0">
                <a:solidFill>
                  <a:schemeClr val="bg1"/>
                </a:solidFill>
              </a:rPr>
              <a:t> </a:t>
            </a:r>
            <a:r>
              <a:rPr lang="hu-HU" b="1" dirty="0" err="1">
                <a:solidFill>
                  <a:schemeClr val="bg1"/>
                </a:solidFill>
              </a:rPr>
              <a:t>your</a:t>
            </a:r>
            <a:r>
              <a:rPr lang="hu-HU" b="1" dirty="0">
                <a:solidFill>
                  <a:schemeClr val="bg1"/>
                </a:solidFill>
              </a:rPr>
              <a:t> </a:t>
            </a:r>
            <a:r>
              <a:rPr lang="hu-HU" b="1" dirty="0" err="1">
                <a:solidFill>
                  <a:schemeClr val="bg1"/>
                </a:solidFill>
              </a:rPr>
              <a:t>attention</a:t>
            </a:r>
            <a:r>
              <a:rPr lang="hu-HU" b="1" dirty="0">
                <a:solidFill>
                  <a:schemeClr val="bg1"/>
                </a:solidFill>
              </a:rPr>
              <a:t>!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4128051" y="4300074"/>
            <a:ext cx="3935895" cy="758943"/>
          </a:xfrm>
          <a:solidFill>
            <a:schemeClr val="tx1">
              <a:alpha val="49000"/>
            </a:schemeClr>
          </a:solidFill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bg1"/>
                </a:solidFill>
              </a:rPr>
              <a:t>Software </a:t>
            </a:r>
            <a:r>
              <a:rPr lang="hu-HU" b="1" dirty="0" err="1">
                <a:solidFill>
                  <a:schemeClr val="bg1"/>
                </a:solidFill>
              </a:rPr>
              <a:t>as</a:t>
            </a:r>
            <a:r>
              <a:rPr lang="hu-HU" b="1" dirty="0">
                <a:solidFill>
                  <a:schemeClr val="bg1"/>
                </a:solidFill>
              </a:rPr>
              <a:t> Data </a:t>
            </a:r>
            <a:r>
              <a:rPr lang="hu-HU" b="1" dirty="0" err="1">
                <a:solidFill>
                  <a:schemeClr val="bg1"/>
                </a:solidFill>
              </a:rPr>
              <a:t>Structure</a:t>
            </a:r>
            <a:br>
              <a:rPr lang="hu-HU" b="1" dirty="0">
                <a:solidFill>
                  <a:schemeClr val="bg1"/>
                </a:solidFill>
              </a:rPr>
            </a:br>
            <a:r>
              <a:rPr lang="hu-HU" b="1" dirty="0">
                <a:solidFill>
                  <a:schemeClr val="bg1"/>
                </a:solidFill>
              </a:rPr>
              <a:t>ITDK 2016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6" name="Kép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6877" y="5309222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8" name="Szövegdoboz 7"/>
          <p:cNvSpPr txBox="1"/>
          <p:nvPr/>
        </p:nvSpPr>
        <p:spPr>
          <a:xfrm>
            <a:off x="1560235" y="5565808"/>
            <a:ext cx="3133422" cy="923330"/>
          </a:xfrm>
          <a:prstGeom prst="rect">
            <a:avLst/>
          </a:prstGeom>
          <a:solidFill>
            <a:schemeClr val="tx1">
              <a:alpha val="49000"/>
            </a:schemeClr>
          </a:solidFill>
        </p:spPr>
        <p:txBody>
          <a:bodyPr wrap="none" rtlCol="0">
            <a:spAutoFit/>
          </a:bodyPr>
          <a:lstStyle/>
          <a:p>
            <a:r>
              <a:rPr lang="hu-HU" b="1" dirty="0" err="1">
                <a:solidFill>
                  <a:schemeClr val="bg1"/>
                </a:solidFill>
              </a:rPr>
              <a:t>Author</a:t>
            </a:r>
            <a:r>
              <a:rPr lang="hu-HU" b="1" dirty="0">
                <a:solidFill>
                  <a:schemeClr val="bg1"/>
                </a:solidFill>
              </a:rPr>
              <a:t>: Lorand Kedves, ST3BJ3</a:t>
            </a:r>
          </a:p>
          <a:p>
            <a:r>
              <a:rPr lang="hu-HU" b="1" dirty="0" err="1">
                <a:solidFill>
                  <a:schemeClr val="bg1"/>
                </a:solidFill>
              </a:rPr>
              <a:t>Supervisor</a:t>
            </a:r>
            <a:r>
              <a:rPr lang="hu-HU" b="1" dirty="0">
                <a:solidFill>
                  <a:schemeClr val="bg1"/>
                </a:solidFill>
              </a:rPr>
              <a:t>: Dr. László </a:t>
            </a:r>
            <a:r>
              <a:rPr lang="hu-HU" b="1" dirty="0" err="1">
                <a:solidFill>
                  <a:schemeClr val="bg1"/>
                </a:solidFill>
              </a:rPr>
              <a:t>Czúni</a:t>
            </a:r>
            <a:r>
              <a:rPr lang="hu-HU" b="1" dirty="0">
                <a:solidFill>
                  <a:schemeClr val="bg1"/>
                </a:solidFill>
              </a:rPr>
              <a:t> </a:t>
            </a:r>
          </a:p>
          <a:p>
            <a:r>
              <a:rPr lang="hu-HU" b="1" dirty="0" err="1">
                <a:solidFill>
                  <a:schemeClr val="bg1"/>
                </a:solidFill>
              </a:rPr>
              <a:t>Date</a:t>
            </a:r>
            <a:r>
              <a:rPr lang="hu-HU" b="1" dirty="0">
                <a:solidFill>
                  <a:schemeClr val="bg1"/>
                </a:solidFill>
              </a:rPr>
              <a:t>: 2016. 11. 09.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9" name="Szövegdoboz 8"/>
          <p:cNvSpPr txBox="1"/>
          <p:nvPr/>
        </p:nvSpPr>
        <p:spPr>
          <a:xfrm>
            <a:off x="7233590" y="5565808"/>
            <a:ext cx="3746282" cy="923330"/>
          </a:xfrm>
          <a:prstGeom prst="rect">
            <a:avLst/>
          </a:prstGeom>
          <a:solidFill>
            <a:schemeClr val="tx1">
              <a:alpha val="49000"/>
            </a:schemeClr>
          </a:solidFill>
        </p:spPr>
        <p:txBody>
          <a:bodyPr wrap="none" rtlCol="0">
            <a:spAutoFit/>
          </a:bodyPr>
          <a:lstStyle/>
          <a:p>
            <a:r>
              <a:rPr lang="hu-HU" b="1" dirty="0">
                <a:solidFill>
                  <a:schemeClr val="bg1"/>
                </a:solidFill>
              </a:rPr>
              <a:t>University of Pannonia</a:t>
            </a:r>
          </a:p>
          <a:p>
            <a:r>
              <a:rPr lang="en-US" b="1" dirty="0">
                <a:solidFill>
                  <a:schemeClr val="bg1"/>
                </a:solidFill>
              </a:rPr>
              <a:t>Department of Electrical Engineering </a:t>
            </a:r>
            <a:br>
              <a:rPr lang="hu-HU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and Information Systems</a:t>
            </a:r>
          </a:p>
        </p:txBody>
      </p:sp>
    </p:spTree>
    <p:extLst>
      <p:ext uri="{BB962C8B-B14F-4D97-AF65-F5344CB8AC3E}">
        <p14:creationId xmlns:p14="http://schemas.microsoft.com/office/powerpoint/2010/main" val="2002602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Tartalom helye 2"/>
          <p:cNvSpPr txBox="1">
            <a:spLocks/>
          </p:cNvSpPr>
          <p:nvPr/>
        </p:nvSpPr>
        <p:spPr>
          <a:xfrm>
            <a:off x="2618243" y="851957"/>
            <a:ext cx="8815388" cy="756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u-HU" dirty="0"/>
              <a:t>Data </a:t>
            </a:r>
            <a:r>
              <a:rPr lang="hu-HU" dirty="0" err="1"/>
              <a:t>Structures</a:t>
            </a:r>
            <a:r>
              <a:rPr lang="hu-HU" dirty="0"/>
              <a:t> and </a:t>
            </a:r>
            <a:r>
              <a:rPr lang="hu-HU" dirty="0" err="1"/>
              <a:t>Layers</a:t>
            </a:r>
            <a:endParaRPr lang="en-US" dirty="0"/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732" y="1608664"/>
            <a:ext cx="4005371" cy="3004029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904" y="2131918"/>
            <a:ext cx="4103064" cy="3004029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6074" y="2702895"/>
            <a:ext cx="3785656" cy="3028525"/>
          </a:xfrm>
          <a:prstGeom prst="rect">
            <a:avLst/>
          </a:prstGeom>
        </p:spPr>
      </p:pic>
      <p:sp>
        <p:nvSpPr>
          <p:cNvPr id="3" name="Szövegdoboz 2"/>
          <p:cNvSpPr txBox="1"/>
          <p:nvPr/>
        </p:nvSpPr>
        <p:spPr>
          <a:xfrm>
            <a:off x="8045848" y="1606044"/>
            <a:ext cx="279204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dirty="0" err="1"/>
              <a:t>Engineering</a:t>
            </a:r>
            <a:r>
              <a:rPr lang="hu-HU" sz="2200" dirty="0"/>
              <a:t> </a:t>
            </a:r>
            <a:r>
              <a:rPr lang="hu-HU" sz="2200" dirty="0" err="1"/>
              <a:t>artifact</a:t>
            </a:r>
            <a:endParaRPr lang="en-US" sz="2200" dirty="0"/>
          </a:p>
        </p:txBody>
      </p:sp>
      <p:sp>
        <p:nvSpPr>
          <p:cNvPr id="14" name="Szövegdoboz 13"/>
          <p:cNvSpPr txBox="1"/>
          <p:nvPr/>
        </p:nvSpPr>
        <p:spPr>
          <a:xfrm>
            <a:off x="8045847" y="2131919"/>
            <a:ext cx="31667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dirty="0"/>
              <a:t>Data </a:t>
            </a:r>
            <a:r>
              <a:rPr lang="hu-HU" sz="2200" dirty="0" err="1"/>
              <a:t>structures</a:t>
            </a:r>
            <a:r>
              <a:rPr lang="hu-HU" sz="2200" dirty="0"/>
              <a:t> </a:t>
            </a:r>
            <a:r>
              <a:rPr lang="hu-HU" sz="2200" dirty="0" err="1"/>
              <a:t>behind</a:t>
            </a:r>
            <a:r>
              <a:rPr lang="hu-HU" sz="2200" dirty="0"/>
              <a:t>: </a:t>
            </a:r>
          </a:p>
          <a:p>
            <a:r>
              <a:rPr lang="hu-HU" sz="2200" dirty="0"/>
              <a:t> - </a:t>
            </a:r>
            <a:r>
              <a:rPr lang="hu-HU" sz="2200" dirty="0" err="1"/>
              <a:t>Plans</a:t>
            </a:r>
            <a:endParaRPr lang="en-US" sz="2200" dirty="0"/>
          </a:p>
        </p:txBody>
      </p:sp>
      <p:sp>
        <p:nvSpPr>
          <p:cNvPr id="15" name="Szövegdoboz 14"/>
          <p:cNvSpPr txBox="1"/>
          <p:nvPr/>
        </p:nvSpPr>
        <p:spPr>
          <a:xfrm>
            <a:off x="8045847" y="2791018"/>
            <a:ext cx="31068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dirty="0"/>
              <a:t> - </a:t>
            </a:r>
            <a:r>
              <a:rPr lang="hu-HU" sz="2200" dirty="0" err="1"/>
              <a:t>Physics</a:t>
            </a:r>
            <a:r>
              <a:rPr lang="hu-HU" sz="2200" dirty="0"/>
              <a:t>, </a:t>
            </a:r>
            <a:r>
              <a:rPr lang="hu-HU" sz="2200" dirty="0" err="1"/>
              <a:t>mathematics</a:t>
            </a:r>
            <a:r>
              <a:rPr lang="hu-HU" sz="2200" dirty="0"/>
              <a:t>, </a:t>
            </a:r>
            <a:r>
              <a:rPr lang="hu-HU" sz="2200" dirty="0" err="1"/>
              <a:t>materials</a:t>
            </a:r>
            <a:r>
              <a:rPr lang="hu-HU" sz="2200" dirty="0"/>
              <a:t>: </a:t>
            </a:r>
            <a:r>
              <a:rPr lang="hu-HU" sz="2200" dirty="0" err="1"/>
              <a:t>enable</a:t>
            </a:r>
            <a:r>
              <a:rPr lang="hu-HU" sz="2200" dirty="0"/>
              <a:t> testing!</a:t>
            </a:r>
            <a:endParaRPr lang="en-US" sz="2200" dirty="0"/>
          </a:p>
        </p:txBody>
      </p:sp>
      <p:sp>
        <p:nvSpPr>
          <p:cNvPr id="16" name="Szövegdoboz 15"/>
          <p:cNvSpPr txBox="1"/>
          <p:nvPr/>
        </p:nvSpPr>
        <p:spPr>
          <a:xfrm>
            <a:off x="8045847" y="3655447"/>
            <a:ext cx="367020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dirty="0" err="1"/>
              <a:t>Objective</a:t>
            </a:r>
            <a:r>
              <a:rPr lang="hu-HU" sz="2200" dirty="0"/>
              <a:t>, </a:t>
            </a:r>
            <a:r>
              <a:rPr lang="hu-HU" sz="2200" dirty="0" err="1"/>
              <a:t>academic</a:t>
            </a:r>
            <a:r>
              <a:rPr lang="hu-HU" sz="2200" dirty="0"/>
              <a:t> </a:t>
            </a:r>
            <a:r>
              <a:rPr lang="hu-HU" sz="2200" dirty="0" err="1"/>
              <a:t>knowledge</a:t>
            </a:r>
            <a:r>
              <a:rPr lang="hu-HU" sz="2200" dirty="0"/>
              <a:t> of </a:t>
            </a:r>
            <a:r>
              <a:rPr lang="hu-HU" sz="2200" dirty="0" err="1"/>
              <a:t>centuries</a:t>
            </a:r>
            <a:r>
              <a:rPr lang="hu-HU" sz="2200" dirty="0"/>
              <a:t>; </a:t>
            </a:r>
            <a:r>
              <a:rPr lang="hu-HU" sz="2200" dirty="0" err="1"/>
              <a:t>global</a:t>
            </a:r>
            <a:r>
              <a:rPr lang="hu-HU" sz="2200" dirty="0"/>
              <a:t> </a:t>
            </a:r>
            <a:r>
              <a:rPr lang="hu-HU" sz="2200" dirty="0" err="1"/>
              <a:t>notation</a:t>
            </a:r>
            <a:r>
              <a:rPr lang="hu-HU" sz="2200" dirty="0"/>
              <a:t> </a:t>
            </a:r>
            <a:r>
              <a:rPr lang="hu-HU" sz="2200" dirty="0" err="1"/>
              <a:t>system</a:t>
            </a:r>
            <a:endParaRPr lang="en-US" sz="2200" dirty="0"/>
          </a:p>
        </p:txBody>
      </p:sp>
      <p:sp>
        <p:nvSpPr>
          <p:cNvPr id="17" name="Szövegdoboz 16"/>
          <p:cNvSpPr txBox="1"/>
          <p:nvPr/>
        </p:nvSpPr>
        <p:spPr>
          <a:xfrm>
            <a:off x="8045846" y="4758943"/>
            <a:ext cx="383431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dirty="0"/>
              <a:t>Independent </a:t>
            </a:r>
            <a:r>
              <a:rPr lang="hu-HU" sz="2200" dirty="0" err="1"/>
              <a:t>layers</a:t>
            </a:r>
            <a:r>
              <a:rPr lang="hu-HU" sz="2200" dirty="0"/>
              <a:t>, „</a:t>
            </a:r>
            <a:r>
              <a:rPr lang="hu-HU" sz="2200" dirty="0" err="1"/>
              <a:t>dimension</a:t>
            </a:r>
            <a:r>
              <a:rPr lang="hu-HU" sz="2200" dirty="0"/>
              <a:t> </a:t>
            </a:r>
            <a:r>
              <a:rPr lang="hu-HU" sz="2200" dirty="0" err="1"/>
              <a:t>change</a:t>
            </a:r>
            <a:r>
              <a:rPr lang="hu-HU" sz="2200" dirty="0"/>
              <a:t>”: </a:t>
            </a:r>
            <a:r>
              <a:rPr lang="hu-HU" sz="2200" dirty="0" err="1"/>
              <a:t>operation</a:t>
            </a:r>
            <a:r>
              <a:rPr lang="hu-HU" sz="2200" dirty="0"/>
              <a:t> </a:t>
            </a:r>
            <a:r>
              <a:rPr lang="hu-HU" sz="2200" dirty="0" err="1"/>
              <a:t>above</a:t>
            </a:r>
            <a:r>
              <a:rPr lang="hu-HU" sz="2200" dirty="0"/>
              <a:t> </a:t>
            </a:r>
            <a:r>
              <a:rPr lang="hu-HU" sz="2200" dirty="0" err="1"/>
              <a:t>represented</a:t>
            </a:r>
            <a:r>
              <a:rPr lang="hu-HU" sz="2200" dirty="0"/>
              <a:t> </a:t>
            </a:r>
            <a:r>
              <a:rPr lang="hu-HU" sz="2200" dirty="0" err="1"/>
              <a:t>as</a:t>
            </a:r>
            <a:r>
              <a:rPr lang="hu-HU" sz="2200" dirty="0"/>
              <a:t> </a:t>
            </a:r>
            <a:r>
              <a:rPr lang="hu-HU" sz="2200" dirty="0" err="1"/>
              <a:t>data</a:t>
            </a:r>
            <a:r>
              <a:rPr lang="hu-HU" sz="2200" dirty="0"/>
              <a:t> </a:t>
            </a:r>
            <a:r>
              <a:rPr lang="hu-HU" sz="2200" dirty="0" err="1"/>
              <a:t>below</a:t>
            </a:r>
            <a:endParaRPr lang="en-US" sz="2200" dirty="0"/>
          </a:p>
        </p:txBody>
      </p:sp>
      <p:sp>
        <p:nvSpPr>
          <p:cNvPr id="18" name="Szövegdoboz 17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2</a:t>
            </a:fld>
            <a:r>
              <a:rPr lang="hu-HU" sz="1200" dirty="0"/>
              <a:t> / 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82547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Tartalom helye 2"/>
          <p:cNvSpPr txBox="1">
            <a:spLocks/>
          </p:cNvSpPr>
          <p:nvPr/>
        </p:nvSpPr>
        <p:spPr>
          <a:xfrm>
            <a:off x="2618243" y="851957"/>
            <a:ext cx="8815388" cy="756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u-HU" dirty="0" err="1"/>
              <a:t>Layers</a:t>
            </a:r>
            <a:r>
              <a:rPr lang="hu-HU" dirty="0"/>
              <a:t> in </a:t>
            </a:r>
            <a:r>
              <a:rPr lang="hu-HU" dirty="0" err="1"/>
              <a:t>Informatics</a:t>
            </a:r>
            <a:endParaRPr lang="en-US" dirty="0"/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244" y="1608666"/>
            <a:ext cx="3640170" cy="3230834"/>
          </a:xfrm>
          <a:prstGeom prst="rect">
            <a:avLst/>
          </a:prstGeom>
        </p:spPr>
      </p:pic>
      <p:pic>
        <p:nvPicPr>
          <p:cNvPr id="14" name="Kép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618" y="2251811"/>
            <a:ext cx="3605073" cy="2784735"/>
          </a:xfrm>
          <a:prstGeom prst="rect">
            <a:avLst/>
          </a:prstGeom>
        </p:spPr>
      </p:pic>
      <p:pic>
        <p:nvPicPr>
          <p:cNvPr id="15" name="Kép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114" y="2894957"/>
            <a:ext cx="3712982" cy="2784736"/>
          </a:xfrm>
          <a:prstGeom prst="rect">
            <a:avLst/>
          </a:prstGeom>
        </p:spPr>
      </p:pic>
      <p:sp>
        <p:nvSpPr>
          <p:cNvPr id="13" name="Szövegdoboz 12"/>
          <p:cNvSpPr txBox="1"/>
          <p:nvPr/>
        </p:nvSpPr>
        <p:spPr>
          <a:xfrm>
            <a:off x="8045848" y="1606044"/>
            <a:ext cx="282756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dirty="0" err="1"/>
              <a:t>Information</a:t>
            </a:r>
            <a:r>
              <a:rPr lang="hu-HU" sz="2200" dirty="0"/>
              <a:t> </a:t>
            </a:r>
            <a:r>
              <a:rPr lang="hu-HU" sz="2200" dirty="0" err="1"/>
              <a:t>system</a:t>
            </a:r>
            <a:endParaRPr lang="en-US" sz="2200" dirty="0"/>
          </a:p>
        </p:txBody>
      </p:sp>
      <p:sp>
        <p:nvSpPr>
          <p:cNvPr id="17" name="Szövegdoboz 16"/>
          <p:cNvSpPr txBox="1"/>
          <p:nvPr/>
        </p:nvSpPr>
        <p:spPr>
          <a:xfrm>
            <a:off x="8045847" y="2131919"/>
            <a:ext cx="29368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dirty="0"/>
              <a:t>„Data </a:t>
            </a:r>
            <a:r>
              <a:rPr lang="hu-HU" sz="2200" dirty="0" err="1"/>
              <a:t>structures</a:t>
            </a:r>
            <a:r>
              <a:rPr lang="hu-HU" sz="2200" dirty="0"/>
              <a:t>”:</a:t>
            </a:r>
          </a:p>
          <a:p>
            <a:r>
              <a:rPr lang="hu-HU" sz="2200" dirty="0"/>
              <a:t> - </a:t>
            </a:r>
            <a:r>
              <a:rPr lang="hu-HU" sz="2200" dirty="0" err="1"/>
              <a:t>Implementation</a:t>
            </a:r>
            <a:r>
              <a:rPr lang="hu-HU" sz="2200" dirty="0"/>
              <a:t> </a:t>
            </a:r>
            <a:r>
              <a:rPr lang="hu-HU" sz="2200" dirty="0" err="1"/>
              <a:t>tools</a:t>
            </a:r>
            <a:endParaRPr lang="en-US" sz="2200" dirty="0"/>
          </a:p>
        </p:txBody>
      </p:sp>
      <p:sp>
        <p:nvSpPr>
          <p:cNvPr id="19" name="Szövegdoboz 18"/>
          <p:cNvSpPr txBox="1"/>
          <p:nvPr/>
        </p:nvSpPr>
        <p:spPr>
          <a:xfrm>
            <a:off x="8045847" y="2962916"/>
            <a:ext cx="33877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dirty="0"/>
              <a:t> - Business </a:t>
            </a:r>
            <a:r>
              <a:rPr lang="hu-HU" sz="2200" dirty="0" err="1"/>
              <a:t>layer</a:t>
            </a:r>
            <a:r>
              <a:rPr lang="hu-HU" sz="2200" dirty="0"/>
              <a:t> </a:t>
            </a:r>
            <a:r>
              <a:rPr lang="hu-HU" sz="2200" dirty="0" err="1"/>
              <a:t>tools</a:t>
            </a:r>
            <a:endParaRPr lang="en-US" sz="2200" dirty="0"/>
          </a:p>
        </p:txBody>
      </p:sp>
      <p:sp>
        <p:nvSpPr>
          <p:cNvPr id="20" name="Szövegdoboz 19"/>
          <p:cNvSpPr txBox="1"/>
          <p:nvPr/>
        </p:nvSpPr>
        <p:spPr>
          <a:xfrm>
            <a:off x="8045847" y="3928550"/>
            <a:ext cx="367020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dirty="0"/>
              <a:t>„</a:t>
            </a:r>
            <a:r>
              <a:rPr lang="hu-HU" sz="2200" dirty="0" err="1"/>
              <a:t>Newer</a:t>
            </a:r>
            <a:r>
              <a:rPr lang="hu-HU" sz="2200" dirty="0"/>
              <a:t> is </a:t>
            </a:r>
            <a:r>
              <a:rPr lang="hu-HU" sz="2200" dirty="0" err="1"/>
              <a:t>better</a:t>
            </a:r>
            <a:r>
              <a:rPr lang="hu-HU" sz="2200" dirty="0"/>
              <a:t>” </a:t>
            </a:r>
            <a:r>
              <a:rPr lang="hu-HU" sz="2200" dirty="0" err="1"/>
              <a:t>approach</a:t>
            </a:r>
            <a:r>
              <a:rPr lang="hu-HU" sz="2200" dirty="0"/>
              <a:t>, </a:t>
            </a:r>
            <a:r>
              <a:rPr lang="hu-HU" sz="2200" dirty="0" err="1"/>
              <a:t>incompatible</a:t>
            </a:r>
            <a:r>
              <a:rPr lang="hu-HU" sz="2200" dirty="0"/>
              <a:t> </a:t>
            </a:r>
            <a:r>
              <a:rPr lang="hu-HU" sz="2200" dirty="0" err="1"/>
              <a:t>notation</a:t>
            </a:r>
            <a:r>
              <a:rPr lang="hu-HU" sz="2200" dirty="0"/>
              <a:t> </a:t>
            </a:r>
            <a:r>
              <a:rPr lang="hu-HU" sz="2200" dirty="0" err="1"/>
              <a:t>systems</a:t>
            </a:r>
            <a:r>
              <a:rPr lang="hu-HU" sz="2200" dirty="0"/>
              <a:t> </a:t>
            </a:r>
            <a:r>
              <a:rPr lang="hu-HU" sz="2200" dirty="0" err="1"/>
              <a:t>based</a:t>
            </a:r>
            <a:r>
              <a:rPr lang="hu-HU" sz="2200" dirty="0"/>
              <a:t> </a:t>
            </a:r>
            <a:r>
              <a:rPr lang="hu-HU" sz="2200" dirty="0" err="1"/>
              <a:t>on</a:t>
            </a:r>
            <a:r>
              <a:rPr lang="hu-HU" sz="2200" dirty="0"/>
              <a:t> business </a:t>
            </a:r>
            <a:r>
              <a:rPr lang="hu-HU" sz="2200" dirty="0" err="1"/>
              <a:t>reasons</a:t>
            </a:r>
            <a:endParaRPr lang="en-US" sz="2200" dirty="0"/>
          </a:p>
        </p:txBody>
      </p:sp>
      <p:sp>
        <p:nvSpPr>
          <p:cNvPr id="21" name="Szövegdoboz 20"/>
          <p:cNvSpPr txBox="1"/>
          <p:nvPr/>
        </p:nvSpPr>
        <p:spPr>
          <a:xfrm>
            <a:off x="8045847" y="5086608"/>
            <a:ext cx="36702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dirty="0" err="1"/>
              <a:t>Interdependent</a:t>
            </a:r>
            <a:r>
              <a:rPr lang="hu-HU" sz="2200" dirty="0"/>
              <a:t> </a:t>
            </a:r>
            <a:r>
              <a:rPr lang="hu-HU" sz="2200" dirty="0" err="1"/>
              <a:t>toolkits</a:t>
            </a:r>
            <a:r>
              <a:rPr lang="hu-HU" sz="2200" dirty="0"/>
              <a:t>, </a:t>
            </a:r>
            <a:r>
              <a:rPr lang="hu-HU" sz="2200" dirty="0" err="1"/>
              <a:t>instead</a:t>
            </a:r>
            <a:r>
              <a:rPr lang="hu-HU" sz="2200" dirty="0"/>
              <a:t> of </a:t>
            </a:r>
            <a:r>
              <a:rPr lang="hu-HU" sz="2200" dirty="0" err="1"/>
              <a:t>isolated</a:t>
            </a:r>
            <a:r>
              <a:rPr lang="hu-HU" sz="2200" dirty="0"/>
              <a:t> </a:t>
            </a:r>
            <a:r>
              <a:rPr lang="hu-HU" sz="2200" dirty="0" err="1"/>
              <a:t>layers</a:t>
            </a:r>
            <a:endParaRPr lang="en-US" sz="2200" dirty="0"/>
          </a:p>
        </p:txBody>
      </p:sp>
      <p:sp>
        <p:nvSpPr>
          <p:cNvPr id="22" name="Szövegdoboz 21"/>
          <p:cNvSpPr txBox="1"/>
          <p:nvPr/>
        </p:nvSpPr>
        <p:spPr>
          <a:xfrm>
            <a:off x="2618243" y="5910348"/>
            <a:ext cx="63070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b="1" i="1" dirty="0">
                <a:solidFill>
                  <a:srgbClr val="FF0000"/>
                </a:solidFill>
              </a:rPr>
              <a:t>„</a:t>
            </a:r>
            <a:r>
              <a:rPr lang="hu-HU" sz="2200" b="1" i="1" dirty="0" err="1">
                <a:solidFill>
                  <a:srgbClr val="FF0000"/>
                </a:solidFill>
              </a:rPr>
              <a:t>Too</a:t>
            </a:r>
            <a:r>
              <a:rPr lang="hu-HU" sz="2200" b="1" i="1" dirty="0">
                <a:solidFill>
                  <a:srgbClr val="FF0000"/>
                </a:solidFill>
              </a:rPr>
              <a:t> </a:t>
            </a:r>
            <a:r>
              <a:rPr lang="hu-HU" sz="2200" b="1" i="1" dirty="0" err="1">
                <a:solidFill>
                  <a:srgbClr val="FF0000"/>
                </a:solidFill>
              </a:rPr>
              <a:t>much</a:t>
            </a:r>
            <a:r>
              <a:rPr lang="hu-HU" sz="2200" b="1" i="1" dirty="0">
                <a:solidFill>
                  <a:srgbClr val="FF0000"/>
                </a:solidFill>
              </a:rPr>
              <a:t> of </a:t>
            </a:r>
            <a:r>
              <a:rPr lang="hu-HU" sz="2200" b="1" i="1" dirty="0" err="1">
                <a:solidFill>
                  <a:srgbClr val="FF0000"/>
                </a:solidFill>
              </a:rPr>
              <a:t>good</a:t>
            </a:r>
            <a:r>
              <a:rPr lang="hu-HU" sz="2200" b="1" i="1" dirty="0">
                <a:solidFill>
                  <a:srgbClr val="FF0000"/>
                </a:solidFill>
              </a:rPr>
              <a:t>” – </a:t>
            </a:r>
            <a:r>
              <a:rPr lang="hu-HU" sz="2200" b="1" i="1" dirty="0" err="1">
                <a:solidFill>
                  <a:srgbClr val="FF0000"/>
                </a:solidFill>
              </a:rPr>
              <a:t>but</a:t>
            </a:r>
            <a:r>
              <a:rPr lang="hu-HU" sz="2200" b="1" i="1" dirty="0">
                <a:solidFill>
                  <a:srgbClr val="FF0000"/>
                </a:solidFill>
              </a:rPr>
              <a:t> </a:t>
            </a:r>
            <a:r>
              <a:rPr lang="hu-HU" sz="2200" b="1" i="1" dirty="0" err="1">
                <a:solidFill>
                  <a:srgbClr val="FF0000"/>
                </a:solidFill>
              </a:rPr>
              <a:t>this</a:t>
            </a:r>
            <a:r>
              <a:rPr lang="hu-HU" sz="2200" b="1" i="1" dirty="0">
                <a:solidFill>
                  <a:srgbClr val="FF0000"/>
                </a:solidFill>
              </a:rPr>
              <a:t> is constant </a:t>
            </a:r>
            <a:r>
              <a:rPr lang="hu-HU" sz="2200" b="1" i="1" dirty="0" err="1">
                <a:solidFill>
                  <a:srgbClr val="FF0000"/>
                </a:solidFill>
              </a:rPr>
              <a:t>beta</a:t>
            </a:r>
            <a:r>
              <a:rPr lang="hu-HU" sz="2200" b="1" i="1" dirty="0">
                <a:solidFill>
                  <a:srgbClr val="FF0000"/>
                </a:solidFill>
              </a:rPr>
              <a:t>…</a:t>
            </a:r>
            <a:endParaRPr lang="en-US" sz="2200" b="1" i="1" dirty="0">
              <a:solidFill>
                <a:srgbClr val="FF0000"/>
              </a:solidFill>
            </a:endParaRPr>
          </a:p>
        </p:txBody>
      </p:sp>
      <p:sp>
        <p:nvSpPr>
          <p:cNvPr id="16" name="Szövegdoboz 15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3</a:t>
            </a:fld>
            <a:r>
              <a:rPr lang="hu-HU" sz="1200" dirty="0"/>
              <a:t> / 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2409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0" grpId="0"/>
      <p:bldP spid="21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Csoportba foglalás 27"/>
          <p:cNvGrpSpPr/>
          <p:nvPr/>
        </p:nvGrpSpPr>
        <p:grpSpPr>
          <a:xfrm>
            <a:off x="6375808" y="1508113"/>
            <a:ext cx="5057823" cy="2836919"/>
            <a:chOff x="2175164" y="1427019"/>
            <a:chExt cx="8645236" cy="4849090"/>
          </a:xfrm>
        </p:grpSpPr>
        <p:sp>
          <p:nvSpPr>
            <p:cNvPr id="29" name="Felhő 28"/>
            <p:cNvSpPr/>
            <p:nvPr/>
          </p:nvSpPr>
          <p:spPr>
            <a:xfrm>
              <a:off x="2175164" y="1427019"/>
              <a:ext cx="8645236" cy="4849090"/>
            </a:xfrm>
            <a:prstGeom prst="cloud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hu-HU" sz="1400" b="1" dirty="0" err="1">
                  <a:solidFill>
                    <a:schemeClr val="tx1"/>
                  </a:solidFill>
                </a:rPr>
                <a:t>Application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0" name="Téglalap 29"/>
            <p:cNvSpPr/>
            <p:nvPr/>
          </p:nvSpPr>
          <p:spPr>
            <a:xfrm>
              <a:off x="3178722" y="2937165"/>
              <a:ext cx="3610005" cy="914400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sz="1400" b="1" dirty="0" err="1">
                  <a:solidFill>
                    <a:schemeClr val="tx1"/>
                  </a:solidFill>
                </a:rPr>
                <a:t>Message</a:t>
              </a:r>
              <a:r>
                <a:rPr lang="hu-HU" sz="1400" b="1" dirty="0">
                  <a:solidFill>
                    <a:schemeClr val="tx1"/>
                  </a:solidFill>
                </a:rPr>
                <a:t>: „Hello, World!”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1" name="Felirat: lefelé mutató nyíllal 30"/>
            <p:cNvSpPr/>
            <p:nvPr/>
          </p:nvSpPr>
          <p:spPr>
            <a:xfrm>
              <a:off x="3178722" y="4426627"/>
              <a:ext cx="3610005" cy="1129046"/>
            </a:xfrm>
            <a:prstGeom prst="downArrowCallo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sz="1400" b="1" dirty="0">
                  <a:solidFill>
                    <a:schemeClr val="tx1"/>
                  </a:solidFill>
                </a:rPr>
                <a:t>Printing </a:t>
              </a:r>
              <a:r>
                <a:rPr lang="hu-HU" sz="1400" b="1" dirty="0" err="1">
                  <a:solidFill>
                    <a:schemeClr val="tx1"/>
                  </a:solidFill>
                </a:rPr>
                <a:t>component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2" name="Nyíl: szalag, balra mutató 31"/>
            <p:cNvSpPr/>
            <p:nvPr/>
          </p:nvSpPr>
          <p:spPr>
            <a:xfrm>
              <a:off x="7025936" y="3158837"/>
              <a:ext cx="1771699" cy="2092036"/>
            </a:xfrm>
            <a:prstGeom prst="curvedLef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sz="1400" b="1" dirty="0" err="1">
                  <a:solidFill>
                    <a:schemeClr val="tx1"/>
                  </a:solidFill>
                </a:rPr>
                <a:t>Command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artalom helye 2"/>
          <p:cNvSpPr txBox="1">
            <a:spLocks/>
          </p:cNvSpPr>
          <p:nvPr/>
        </p:nvSpPr>
        <p:spPr>
          <a:xfrm>
            <a:off x="2618243" y="851957"/>
            <a:ext cx="8815388" cy="756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u-HU" dirty="0" err="1"/>
              <a:t>Today</a:t>
            </a:r>
            <a:r>
              <a:rPr lang="hu-HU" dirty="0"/>
              <a:t> Software is: Text!</a:t>
            </a:r>
            <a:endParaRPr lang="en-US" dirty="0"/>
          </a:p>
        </p:txBody>
      </p:sp>
      <p:grpSp>
        <p:nvGrpSpPr>
          <p:cNvPr id="8" name="Csoportba foglalás 7"/>
          <p:cNvGrpSpPr/>
          <p:nvPr/>
        </p:nvGrpSpPr>
        <p:grpSpPr>
          <a:xfrm>
            <a:off x="2693014" y="1507389"/>
            <a:ext cx="7979489" cy="4475674"/>
            <a:chOff x="2175164" y="1427019"/>
            <a:chExt cx="8645236" cy="4849090"/>
          </a:xfrm>
        </p:grpSpPr>
        <p:sp>
          <p:nvSpPr>
            <p:cNvPr id="4" name="Felhő 3"/>
            <p:cNvSpPr/>
            <p:nvPr/>
          </p:nvSpPr>
          <p:spPr>
            <a:xfrm>
              <a:off x="2175164" y="1427019"/>
              <a:ext cx="8645236" cy="4849090"/>
            </a:xfrm>
            <a:prstGeom prst="cloud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hu-HU" sz="2200" b="1" dirty="0" err="1">
                  <a:solidFill>
                    <a:schemeClr val="tx1"/>
                  </a:solidFill>
                </a:rPr>
                <a:t>Application</a:t>
              </a:r>
              <a:endParaRPr lang="en-US" sz="2200" b="1" dirty="0">
                <a:solidFill>
                  <a:schemeClr val="tx1"/>
                </a:solidFill>
              </a:endParaRPr>
            </a:p>
          </p:txBody>
        </p:sp>
        <p:sp>
          <p:nvSpPr>
            <p:cNvPr id="5" name="Téglalap 4"/>
            <p:cNvSpPr/>
            <p:nvPr/>
          </p:nvSpPr>
          <p:spPr>
            <a:xfrm>
              <a:off x="3245370" y="2937164"/>
              <a:ext cx="3543357" cy="914400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sz="2200" b="1" dirty="0" err="1">
                  <a:solidFill>
                    <a:schemeClr val="tx1"/>
                  </a:solidFill>
                </a:rPr>
                <a:t>Message</a:t>
              </a:r>
              <a:r>
                <a:rPr lang="hu-HU" sz="2200" b="1" dirty="0">
                  <a:solidFill>
                    <a:schemeClr val="tx1"/>
                  </a:solidFill>
                </a:rPr>
                <a:t>: „Hello, World!”</a:t>
              </a:r>
              <a:endParaRPr lang="en-US" sz="2200" b="1" dirty="0">
                <a:solidFill>
                  <a:schemeClr val="tx1"/>
                </a:solidFill>
              </a:endParaRPr>
            </a:p>
          </p:txBody>
        </p:sp>
        <p:sp>
          <p:nvSpPr>
            <p:cNvPr id="6" name="Felirat: lefelé mutató nyíllal 5"/>
            <p:cNvSpPr/>
            <p:nvPr/>
          </p:nvSpPr>
          <p:spPr>
            <a:xfrm>
              <a:off x="3245370" y="4426626"/>
              <a:ext cx="3543357" cy="1129047"/>
            </a:xfrm>
            <a:prstGeom prst="downArrowCallo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sz="2200" b="1" dirty="0">
                  <a:solidFill>
                    <a:schemeClr val="tx1"/>
                  </a:solidFill>
                </a:rPr>
                <a:t>Printing </a:t>
              </a:r>
              <a:r>
                <a:rPr lang="hu-HU" sz="2200" b="1" dirty="0" err="1">
                  <a:solidFill>
                    <a:schemeClr val="tx1"/>
                  </a:solidFill>
                </a:rPr>
                <a:t>component</a:t>
              </a:r>
              <a:endParaRPr lang="en-US" sz="2200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Nyíl: szalag, balra mutató 6"/>
            <p:cNvSpPr/>
            <p:nvPr/>
          </p:nvSpPr>
          <p:spPr>
            <a:xfrm>
              <a:off x="7025936" y="3158837"/>
              <a:ext cx="1771699" cy="2092036"/>
            </a:xfrm>
            <a:prstGeom prst="curvedLef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sz="2200" b="1" dirty="0" err="1">
                  <a:solidFill>
                    <a:schemeClr val="tx1"/>
                  </a:solidFill>
                </a:rPr>
                <a:t>Command</a:t>
              </a:r>
              <a:endParaRPr lang="en-US" sz="22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Csoportba foglalás 17"/>
          <p:cNvGrpSpPr/>
          <p:nvPr/>
        </p:nvGrpSpPr>
        <p:grpSpPr>
          <a:xfrm>
            <a:off x="2713944" y="1718533"/>
            <a:ext cx="2664828" cy="1620273"/>
            <a:chOff x="2174299" y="1718533"/>
            <a:chExt cx="2664828" cy="1620273"/>
          </a:xfrm>
        </p:grpSpPr>
        <p:pic>
          <p:nvPicPr>
            <p:cNvPr id="9" name="Kép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5164" y="1718533"/>
              <a:ext cx="2663963" cy="1219102"/>
            </a:xfrm>
            <a:prstGeom prst="rect">
              <a:avLst/>
            </a:prstGeom>
          </p:spPr>
        </p:pic>
        <p:sp>
          <p:nvSpPr>
            <p:cNvPr id="14" name="Szövegdoboz 13"/>
            <p:cNvSpPr txBox="1"/>
            <p:nvPr/>
          </p:nvSpPr>
          <p:spPr>
            <a:xfrm>
              <a:off x="2174299" y="2938696"/>
              <a:ext cx="9597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2000" b="1" i="1" dirty="0"/>
                <a:t>C, 1974</a:t>
              </a:r>
              <a:endParaRPr lang="en-US" sz="2000" b="1" i="1" dirty="0"/>
            </a:p>
          </p:txBody>
        </p:sp>
      </p:grpSp>
      <p:grpSp>
        <p:nvGrpSpPr>
          <p:cNvPr id="17" name="Csoportba foglalás 16"/>
          <p:cNvGrpSpPr/>
          <p:nvPr/>
        </p:nvGrpSpPr>
        <p:grpSpPr>
          <a:xfrm>
            <a:off x="2693014" y="3407701"/>
            <a:ext cx="3334357" cy="1516005"/>
            <a:chOff x="2151202" y="4713165"/>
            <a:chExt cx="3334357" cy="1695522"/>
          </a:xfrm>
        </p:grpSpPr>
        <p:pic>
          <p:nvPicPr>
            <p:cNvPr id="12" name="Kép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4299" y="4713165"/>
              <a:ext cx="3311260" cy="1293670"/>
            </a:xfrm>
            <a:prstGeom prst="rect">
              <a:avLst/>
            </a:prstGeom>
          </p:spPr>
        </p:pic>
        <p:sp>
          <p:nvSpPr>
            <p:cNvPr id="16" name="Szövegdoboz 15"/>
            <p:cNvSpPr txBox="1"/>
            <p:nvPr/>
          </p:nvSpPr>
          <p:spPr>
            <a:xfrm>
              <a:off x="2151202" y="6008576"/>
              <a:ext cx="1574470" cy="4001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2000" b="1" i="1" dirty="0" err="1"/>
                <a:t>Clojure</a:t>
              </a:r>
              <a:r>
                <a:rPr lang="hu-HU" sz="2000" b="1" i="1" dirty="0"/>
                <a:t>, 2007</a:t>
              </a:r>
              <a:endParaRPr lang="en-US" sz="2000" b="1" i="1" dirty="0"/>
            </a:p>
          </p:txBody>
        </p:sp>
      </p:grpSp>
      <p:grpSp>
        <p:nvGrpSpPr>
          <p:cNvPr id="27" name="Csoportba foglalás 26"/>
          <p:cNvGrpSpPr/>
          <p:nvPr/>
        </p:nvGrpSpPr>
        <p:grpSpPr>
          <a:xfrm>
            <a:off x="2713944" y="5113208"/>
            <a:ext cx="2643288" cy="1318721"/>
            <a:chOff x="2174299" y="5113208"/>
            <a:chExt cx="2643288" cy="1318721"/>
          </a:xfrm>
        </p:grpSpPr>
        <p:sp>
          <p:nvSpPr>
            <p:cNvPr id="25" name="Szövegdoboz 24"/>
            <p:cNvSpPr txBox="1"/>
            <p:nvPr/>
          </p:nvSpPr>
          <p:spPr>
            <a:xfrm>
              <a:off x="2174299" y="6031819"/>
              <a:ext cx="12925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2000" b="1" i="1" dirty="0" err="1"/>
                <a:t>Rust</a:t>
              </a:r>
              <a:r>
                <a:rPr lang="hu-HU" sz="2000" b="1" i="1" dirty="0"/>
                <a:t>, 2015</a:t>
              </a:r>
              <a:endParaRPr lang="en-US" sz="2000" b="1" i="1" dirty="0"/>
            </a:p>
          </p:txBody>
        </p:sp>
        <p:sp>
          <p:nvSpPr>
            <p:cNvPr id="26" name="Szövegdoboz 25"/>
            <p:cNvSpPr txBox="1"/>
            <p:nvPr/>
          </p:nvSpPr>
          <p:spPr>
            <a:xfrm>
              <a:off x="2174299" y="5113208"/>
              <a:ext cx="2643288" cy="92333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fn</a:t>
              </a:r>
              <a:r>
                <a:rPr lang="en-US" dirty="0"/>
                <a:t> main() { </a:t>
              </a:r>
              <a:endParaRPr lang="hu-HU" dirty="0"/>
            </a:p>
            <a:p>
              <a:r>
                <a:rPr lang="hu-HU" dirty="0"/>
                <a:t>  </a:t>
              </a:r>
              <a:r>
                <a:rPr lang="en-US" dirty="0" err="1"/>
                <a:t>println</a:t>
              </a:r>
              <a:r>
                <a:rPr lang="en-US" dirty="0"/>
                <a:t>!("Hello, world!"); </a:t>
              </a:r>
              <a:endParaRPr lang="hu-HU" dirty="0"/>
            </a:p>
            <a:p>
              <a:r>
                <a:rPr lang="en-US" dirty="0"/>
                <a:t>}</a:t>
              </a:r>
            </a:p>
          </p:txBody>
        </p:sp>
      </p:grpSp>
      <p:pic>
        <p:nvPicPr>
          <p:cNvPr id="23" name="Kép 22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3" name="Szövegdoboz 32"/>
          <p:cNvSpPr txBox="1"/>
          <p:nvPr/>
        </p:nvSpPr>
        <p:spPr>
          <a:xfrm>
            <a:off x="6109012" y="4785324"/>
            <a:ext cx="559133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b="1" i="1" dirty="0" err="1"/>
              <a:t>Although</a:t>
            </a:r>
            <a:r>
              <a:rPr lang="hu-HU" sz="2200" b="1" i="1" dirty="0"/>
              <a:t> </a:t>
            </a:r>
            <a:r>
              <a:rPr lang="hu-HU" sz="2200" b="1" i="1" dirty="0" err="1"/>
              <a:t>the</a:t>
            </a:r>
            <a:r>
              <a:rPr lang="hu-HU" sz="2200" b="1" i="1" dirty="0"/>
              <a:t> Neumann </a:t>
            </a:r>
            <a:r>
              <a:rPr lang="hu-HU" sz="2200" b="1" i="1" dirty="0" err="1"/>
              <a:t>Architecture</a:t>
            </a:r>
            <a:r>
              <a:rPr lang="hu-HU" sz="2200" b="1" i="1" dirty="0"/>
              <a:t> and </a:t>
            </a:r>
            <a:r>
              <a:rPr lang="hu-HU" sz="2200" b="1" i="1" dirty="0" err="1"/>
              <a:t>engineering</a:t>
            </a:r>
            <a:r>
              <a:rPr lang="hu-HU" sz="2200" b="1" i="1" dirty="0"/>
              <a:t> </a:t>
            </a:r>
            <a:r>
              <a:rPr lang="hu-HU" sz="2200" b="1" i="1" dirty="0" err="1"/>
              <a:t>experience</a:t>
            </a:r>
            <a:r>
              <a:rPr lang="hu-HU" sz="2200" b="1" i="1" dirty="0"/>
              <a:t> </a:t>
            </a:r>
            <a:r>
              <a:rPr lang="hu-HU" sz="2200" b="1" i="1" dirty="0" err="1"/>
              <a:t>prove</a:t>
            </a:r>
            <a:r>
              <a:rPr lang="hu-HU" sz="2200" b="1" i="1" dirty="0"/>
              <a:t> </a:t>
            </a:r>
            <a:r>
              <a:rPr lang="hu-HU" sz="2200" b="1" i="1" dirty="0" err="1"/>
              <a:t>its</a:t>
            </a:r>
            <a:r>
              <a:rPr lang="hu-HU" sz="2200" b="1" i="1" dirty="0"/>
              <a:t> </a:t>
            </a:r>
            <a:r>
              <a:rPr lang="hu-HU" sz="2200" b="1" i="1" dirty="0" err="1"/>
              <a:t>importance</a:t>
            </a:r>
            <a:r>
              <a:rPr lang="hu-HU" sz="2200" b="1" i="1" dirty="0"/>
              <a:t>, </a:t>
            </a:r>
            <a:br>
              <a:rPr lang="hu-HU" sz="2200" b="1" i="1" dirty="0"/>
            </a:br>
            <a:r>
              <a:rPr lang="hu-HU" sz="2200" b="1" i="1" dirty="0" err="1">
                <a:solidFill>
                  <a:srgbClr val="FF0000"/>
                </a:solidFill>
              </a:rPr>
              <a:t>implemented</a:t>
            </a:r>
            <a:r>
              <a:rPr lang="hu-HU" sz="2200" b="1" i="1" dirty="0">
                <a:solidFill>
                  <a:srgbClr val="FF0000"/>
                </a:solidFill>
              </a:rPr>
              <a:t> software is </a:t>
            </a:r>
            <a:r>
              <a:rPr lang="hu-HU" sz="2200" b="1" i="1" dirty="0" err="1">
                <a:solidFill>
                  <a:srgbClr val="FF0000"/>
                </a:solidFill>
              </a:rPr>
              <a:t>not</a:t>
            </a:r>
            <a:r>
              <a:rPr lang="hu-HU" sz="2200" b="1" i="1" dirty="0">
                <a:solidFill>
                  <a:srgbClr val="FF0000"/>
                </a:solidFill>
              </a:rPr>
              <a:t> a </a:t>
            </a:r>
            <a:r>
              <a:rPr lang="hu-HU" sz="2200" b="1" i="1" dirty="0" err="1">
                <a:solidFill>
                  <a:srgbClr val="FF0000"/>
                </a:solidFill>
              </a:rPr>
              <a:t>data</a:t>
            </a:r>
            <a:r>
              <a:rPr lang="hu-HU" sz="2200" b="1" i="1" dirty="0">
                <a:solidFill>
                  <a:srgbClr val="FF0000"/>
                </a:solidFill>
              </a:rPr>
              <a:t> </a:t>
            </a:r>
            <a:r>
              <a:rPr lang="hu-HU" sz="2200" b="1" i="1" dirty="0" err="1">
                <a:solidFill>
                  <a:srgbClr val="FF0000"/>
                </a:solidFill>
              </a:rPr>
              <a:t>structure</a:t>
            </a:r>
            <a:r>
              <a:rPr lang="hu-HU" sz="2200" b="1" i="1" dirty="0">
                <a:solidFill>
                  <a:srgbClr val="FF0000"/>
                </a:solidFill>
              </a:rPr>
              <a:t> </a:t>
            </a:r>
            <a:r>
              <a:rPr lang="hu-HU" sz="2200" b="1" i="1" dirty="0" err="1">
                <a:solidFill>
                  <a:srgbClr val="FF0000"/>
                </a:solidFill>
              </a:rPr>
              <a:t>anymore</a:t>
            </a:r>
            <a:r>
              <a:rPr lang="hu-HU" sz="2200" b="1" i="1" dirty="0">
                <a:solidFill>
                  <a:srgbClr val="FF0000"/>
                </a:solidFill>
              </a:rPr>
              <a:t>, </a:t>
            </a:r>
            <a:r>
              <a:rPr lang="hu-HU" sz="2200" b="1" i="1" dirty="0" err="1">
                <a:solidFill>
                  <a:srgbClr val="FF0000"/>
                </a:solidFill>
              </a:rPr>
              <a:t>but</a:t>
            </a:r>
            <a:r>
              <a:rPr lang="hu-HU" sz="2200" b="1" i="1" dirty="0">
                <a:solidFill>
                  <a:srgbClr val="FF0000"/>
                </a:solidFill>
              </a:rPr>
              <a:t> </a:t>
            </a:r>
            <a:r>
              <a:rPr lang="hu-HU" sz="2200" b="1" i="1" dirty="0" err="1">
                <a:solidFill>
                  <a:srgbClr val="FF0000"/>
                </a:solidFill>
              </a:rPr>
              <a:t>weird</a:t>
            </a:r>
            <a:r>
              <a:rPr lang="hu-HU" sz="2200" b="1" i="1" dirty="0">
                <a:solidFill>
                  <a:srgbClr val="FF0000"/>
                </a:solidFill>
              </a:rPr>
              <a:t> </a:t>
            </a:r>
            <a:r>
              <a:rPr lang="hu-HU" sz="2200" b="1" i="1" dirty="0" err="1">
                <a:solidFill>
                  <a:srgbClr val="FF0000"/>
                </a:solidFill>
              </a:rPr>
              <a:t>plain</a:t>
            </a:r>
            <a:r>
              <a:rPr lang="hu-HU" sz="2200" b="1" i="1" dirty="0">
                <a:solidFill>
                  <a:srgbClr val="FF0000"/>
                </a:solidFill>
              </a:rPr>
              <a:t> text!</a:t>
            </a:r>
            <a:endParaRPr lang="en-US" sz="2200" b="1" i="1" dirty="0">
              <a:solidFill>
                <a:srgbClr val="FF0000"/>
              </a:solidFill>
            </a:endParaRPr>
          </a:p>
        </p:txBody>
      </p:sp>
      <p:sp>
        <p:nvSpPr>
          <p:cNvPr id="35" name="Szövegdoboz 34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4</a:t>
            </a:fld>
            <a:r>
              <a:rPr lang="hu-HU" sz="1200" dirty="0"/>
              <a:t> / 14</a:t>
            </a:r>
            <a:endParaRPr lang="en-US" sz="1200" dirty="0"/>
          </a:p>
        </p:txBody>
      </p:sp>
      <p:sp>
        <p:nvSpPr>
          <p:cNvPr id="34" name="Szövegdoboz 33"/>
          <p:cNvSpPr txBox="1"/>
          <p:nvPr/>
        </p:nvSpPr>
        <p:spPr>
          <a:xfrm>
            <a:off x="2713944" y="6002652"/>
            <a:ext cx="67153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b="1" i="1" dirty="0" err="1"/>
              <a:t>Application</a:t>
            </a:r>
            <a:r>
              <a:rPr lang="hu-HU" sz="2200" b="1" i="1" dirty="0"/>
              <a:t>, </a:t>
            </a:r>
            <a:r>
              <a:rPr lang="hu-HU" sz="2200" b="1" i="1" dirty="0" err="1"/>
              <a:t>represented</a:t>
            </a:r>
            <a:r>
              <a:rPr lang="hu-HU" sz="2200" b="1" i="1" dirty="0"/>
              <a:t> </a:t>
            </a:r>
            <a:r>
              <a:rPr lang="hu-HU" sz="2200" b="1" i="1" dirty="0" err="1"/>
              <a:t>as</a:t>
            </a:r>
            <a:r>
              <a:rPr lang="hu-HU" sz="2200" b="1" i="1" dirty="0"/>
              <a:t> an </a:t>
            </a:r>
            <a:r>
              <a:rPr lang="hu-HU" sz="2200" b="1" i="1" dirty="0" err="1"/>
              <a:t>abstract</a:t>
            </a:r>
            <a:r>
              <a:rPr lang="hu-HU" sz="2200" b="1" i="1" dirty="0"/>
              <a:t> </a:t>
            </a:r>
            <a:r>
              <a:rPr lang="hu-HU" sz="2200" b="1" i="1" dirty="0" err="1"/>
              <a:t>data</a:t>
            </a:r>
            <a:r>
              <a:rPr lang="hu-HU" sz="2200" b="1" i="1" dirty="0"/>
              <a:t> </a:t>
            </a:r>
            <a:r>
              <a:rPr lang="hu-HU" sz="2200" b="1" i="1" dirty="0" err="1"/>
              <a:t>structure</a:t>
            </a:r>
            <a:endParaRPr lang="en-US" sz="22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646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Csoportba foglalás 17"/>
          <p:cNvGrpSpPr/>
          <p:nvPr/>
        </p:nvGrpSpPr>
        <p:grpSpPr>
          <a:xfrm>
            <a:off x="2571515" y="1505816"/>
            <a:ext cx="9140303" cy="3138102"/>
            <a:chOff x="2571515" y="1505816"/>
            <a:chExt cx="9140303" cy="3138102"/>
          </a:xfrm>
        </p:grpSpPr>
        <p:grpSp>
          <p:nvGrpSpPr>
            <p:cNvPr id="13" name="Csoportba foglalás 12"/>
            <p:cNvGrpSpPr/>
            <p:nvPr/>
          </p:nvGrpSpPr>
          <p:grpSpPr>
            <a:xfrm>
              <a:off x="2571515" y="1632205"/>
              <a:ext cx="4810877" cy="3011713"/>
              <a:chOff x="2571515" y="1632205"/>
              <a:chExt cx="4810877" cy="3011713"/>
            </a:xfrm>
          </p:grpSpPr>
          <p:sp>
            <p:nvSpPr>
              <p:cNvPr id="7" name="Folyamatábra: Előírt feldolgozás 6"/>
              <p:cNvSpPr/>
              <p:nvPr/>
            </p:nvSpPr>
            <p:spPr>
              <a:xfrm>
                <a:off x="5405714" y="4079534"/>
                <a:ext cx="1976678" cy="564384"/>
              </a:xfrm>
              <a:prstGeom prst="flowChartPredefined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hu-HU" dirty="0" err="1"/>
                  <a:t>Operation</a:t>
                </a:r>
                <a:endParaRPr lang="en-US" dirty="0"/>
              </a:p>
            </p:txBody>
          </p:sp>
          <p:sp>
            <p:nvSpPr>
              <p:cNvPr id="8" name="Folyamatábra: Adatok 7"/>
              <p:cNvSpPr/>
              <p:nvPr/>
            </p:nvSpPr>
            <p:spPr>
              <a:xfrm>
                <a:off x="5405714" y="3302296"/>
                <a:ext cx="1976678" cy="564384"/>
              </a:xfrm>
              <a:prstGeom prst="flowChartInputOutpu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hu-HU" dirty="0"/>
                  <a:t>Data</a:t>
                </a:r>
                <a:endParaRPr lang="en-US" dirty="0"/>
              </a:p>
            </p:txBody>
          </p:sp>
          <p:sp>
            <p:nvSpPr>
              <p:cNvPr id="11" name="Folyamatábra: Dokumentáció 10"/>
              <p:cNvSpPr/>
              <p:nvPr/>
            </p:nvSpPr>
            <p:spPr>
              <a:xfrm>
                <a:off x="2571515" y="1632205"/>
                <a:ext cx="1936521" cy="699162"/>
              </a:xfrm>
              <a:prstGeom prst="flowChartMultidocumen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hu-HU" dirty="0" err="1"/>
                  <a:t>Documentation</a:t>
                </a:r>
                <a:endParaRPr lang="en-US" dirty="0"/>
              </a:p>
            </p:txBody>
          </p:sp>
          <p:cxnSp>
            <p:nvCxnSpPr>
              <p:cNvPr id="16" name="Egyenes összekötő nyíllal 15"/>
              <p:cNvCxnSpPr>
                <a:stCxn id="11" idx="3"/>
                <a:endCxn id="8" idx="2"/>
              </p:cNvCxnSpPr>
              <p:nvPr/>
            </p:nvCxnSpPr>
            <p:spPr>
              <a:xfrm>
                <a:off x="4508036" y="1981786"/>
                <a:ext cx="1095346" cy="1602702"/>
              </a:xfrm>
              <a:prstGeom prst="straightConnector1">
                <a:avLst/>
              </a:prstGeom>
              <a:ln w="38100">
                <a:solidFill>
                  <a:schemeClr val="accent6"/>
                </a:solidFill>
                <a:prstDash val="soli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Egyenes összekötő nyíllal 20"/>
              <p:cNvCxnSpPr>
                <a:stCxn id="11" idx="3"/>
                <a:endCxn id="7" idx="1"/>
              </p:cNvCxnSpPr>
              <p:nvPr/>
            </p:nvCxnSpPr>
            <p:spPr>
              <a:xfrm>
                <a:off x="4508036" y="1981786"/>
                <a:ext cx="897678" cy="2379940"/>
              </a:xfrm>
              <a:prstGeom prst="straightConnector1">
                <a:avLst/>
              </a:prstGeom>
              <a:ln w="38100">
                <a:solidFill>
                  <a:schemeClr val="accent6"/>
                </a:solidFill>
                <a:prstDash val="soli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Egyenes összekötő nyíllal 42"/>
              <p:cNvCxnSpPr>
                <a:stCxn id="11" idx="2"/>
                <a:endCxn id="9" idx="1"/>
              </p:cNvCxnSpPr>
              <p:nvPr/>
            </p:nvCxnSpPr>
            <p:spPr>
              <a:xfrm>
                <a:off x="3405116" y="2304889"/>
                <a:ext cx="1505195" cy="1387066"/>
              </a:xfrm>
              <a:prstGeom prst="straightConnector1">
                <a:avLst/>
              </a:prstGeom>
              <a:ln w="38100">
                <a:solidFill>
                  <a:schemeClr val="accent6"/>
                </a:solidFill>
                <a:prstDash val="soli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Szövegdoboz 55"/>
            <p:cNvSpPr txBox="1"/>
            <p:nvPr/>
          </p:nvSpPr>
          <p:spPr>
            <a:xfrm>
              <a:off x="8041616" y="1505816"/>
              <a:ext cx="36702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200" dirty="0" err="1"/>
                <a:t>Planning</a:t>
              </a:r>
              <a:r>
                <a:rPr lang="hu-HU" sz="2200" dirty="0"/>
                <a:t> „out of </a:t>
              </a:r>
              <a:r>
                <a:rPr lang="hu-HU" sz="2200" dirty="0" err="1"/>
                <a:t>the</a:t>
              </a:r>
              <a:r>
                <a:rPr lang="hu-HU" sz="2200" dirty="0"/>
                <a:t> </a:t>
              </a:r>
              <a:r>
                <a:rPr lang="hu-HU" sz="2200" dirty="0" err="1"/>
                <a:t>system</a:t>
              </a:r>
              <a:r>
                <a:rPr lang="hu-HU" sz="2200" dirty="0"/>
                <a:t>”</a:t>
              </a:r>
            </a:p>
          </p:txBody>
        </p:sp>
      </p:grpSp>
      <p:grpSp>
        <p:nvGrpSpPr>
          <p:cNvPr id="38" name="Csoportba foglalás 37"/>
          <p:cNvGrpSpPr/>
          <p:nvPr/>
        </p:nvGrpSpPr>
        <p:grpSpPr>
          <a:xfrm>
            <a:off x="4508754" y="1648857"/>
            <a:ext cx="7240793" cy="4086195"/>
            <a:chOff x="4508754" y="1648857"/>
            <a:chExt cx="7240793" cy="4086195"/>
          </a:xfrm>
        </p:grpSpPr>
        <p:sp>
          <p:nvSpPr>
            <p:cNvPr id="48" name="Téglalap 47"/>
            <p:cNvSpPr/>
            <p:nvPr/>
          </p:nvSpPr>
          <p:spPr>
            <a:xfrm>
              <a:off x="4910311" y="1648857"/>
              <a:ext cx="2915799" cy="4086195"/>
            </a:xfrm>
            <a:prstGeom prst="rect">
              <a:avLst/>
            </a:prstGeom>
            <a:solidFill>
              <a:schemeClr val="accent2">
                <a:alpha val="73000"/>
              </a:schemeClr>
            </a:solidFill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hu-HU" dirty="0">
                  <a:solidFill>
                    <a:schemeClr val="bg1"/>
                  </a:solidFill>
                </a:rPr>
                <a:t>System </a:t>
              </a:r>
              <a:r>
                <a:rPr lang="hu-HU" dirty="0" err="1">
                  <a:solidFill>
                    <a:schemeClr val="bg1"/>
                  </a:solidFill>
                </a:rPr>
                <a:t>structure</a:t>
              </a:r>
              <a:br>
                <a:rPr lang="hu-HU" dirty="0">
                  <a:solidFill>
                    <a:schemeClr val="bg1"/>
                  </a:solidFill>
                </a:rPr>
              </a:br>
              <a:r>
                <a:rPr lang="hu-HU" dirty="0">
                  <a:solidFill>
                    <a:schemeClr val="bg1"/>
                  </a:solidFill>
                </a:rPr>
                <a:t>in </a:t>
              </a:r>
              <a:r>
                <a:rPr lang="hu-HU" dirty="0" err="1">
                  <a:solidFill>
                    <a:schemeClr val="bg1"/>
                  </a:solidFill>
                </a:rPr>
                <a:t>source</a:t>
              </a:r>
              <a:r>
                <a:rPr lang="hu-HU" dirty="0">
                  <a:solidFill>
                    <a:schemeClr val="bg1"/>
                  </a:solidFill>
                </a:rPr>
                <a:t> </a:t>
              </a:r>
              <a:r>
                <a:rPr lang="hu-HU" dirty="0" err="1">
                  <a:solidFill>
                    <a:schemeClr val="bg1"/>
                  </a:solidFill>
                </a:rPr>
                <a:t>code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25" name="Csoportba foglalás 24"/>
            <p:cNvGrpSpPr/>
            <p:nvPr/>
          </p:nvGrpSpPr>
          <p:grpSpPr>
            <a:xfrm>
              <a:off x="4508754" y="2296074"/>
              <a:ext cx="7240793" cy="2536953"/>
              <a:chOff x="4508754" y="2296074"/>
              <a:chExt cx="7240793" cy="2536953"/>
            </a:xfrm>
          </p:grpSpPr>
          <p:cxnSp>
            <p:nvCxnSpPr>
              <p:cNvPr id="17" name="Egyenes összekötő nyíllal 16"/>
              <p:cNvCxnSpPr>
                <a:stCxn id="14" idx="3"/>
              </p:cNvCxnSpPr>
              <p:nvPr/>
            </p:nvCxnSpPr>
            <p:spPr>
              <a:xfrm>
                <a:off x="4508754" y="3993561"/>
                <a:ext cx="693263" cy="0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prstDash val="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Egyenes összekötő nyíllal 45"/>
              <p:cNvCxnSpPr>
                <a:stCxn id="14" idx="3"/>
                <a:endCxn id="9" idx="1"/>
              </p:cNvCxnSpPr>
              <p:nvPr/>
            </p:nvCxnSpPr>
            <p:spPr>
              <a:xfrm flipV="1">
                <a:off x="4508754" y="3691955"/>
                <a:ext cx="401557" cy="301606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prstDash val="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Szövegdoboz 58"/>
              <p:cNvSpPr txBox="1"/>
              <p:nvPr/>
            </p:nvSpPr>
            <p:spPr>
              <a:xfrm>
                <a:off x="8079345" y="3254806"/>
                <a:ext cx="3670202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hu-HU" sz="2200" dirty="0" err="1"/>
                  <a:t>Covering</a:t>
                </a:r>
                <a:r>
                  <a:rPr lang="hu-HU" sz="2200" dirty="0"/>
                  <a:t> </a:t>
                </a:r>
                <a:r>
                  <a:rPr lang="hu-HU" sz="2200" dirty="0" err="1"/>
                  <a:t>the</a:t>
                </a:r>
                <a:r>
                  <a:rPr lang="hu-HU" sz="2200" dirty="0"/>
                  <a:t> </a:t>
                </a:r>
                <a:r>
                  <a:rPr lang="hu-HU" sz="2200" dirty="0" err="1"/>
                  <a:t>plans</a:t>
                </a:r>
                <a:r>
                  <a:rPr lang="hu-HU" sz="2200" dirty="0"/>
                  <a:t> </a:t>
                </a:r>
                <a:r>
                  <a:rPr lang="hu-HU" sz="2200" dirty="0" err="1"/>
                  <a:t>with</a:t>
                </a:r>
                <a:r>
                  <a:rPr lang="hu-HU" sz="2200" dirty="0"/>
                  <a:t> </a:t>
                </a:r>
                <a:r>
                  <a:rPr lang="hu-HU" sz="2200" dirty="0" err="1"/>
                  <a:t>code</a:t>
                </a:r>
                <a:endParaRPr lang="en-US" sz="2200" dirty="0"/>
              </a:p>
            </p:txBody>
          </p:sp>
          <p:sp>
            <p:nvSpPr>
              <p:cNvPr id="6" name="Téglalap: egyik sarkán levágva 5"/>
              <p:cNvSpPr/>
              <p:nvPr/>
            </p:nvSpPr>
            <p:spPr>
              <a:xfrm flipH="1">
                <a:off x="5202017" y="2296074"/>
                <a:ext cx="2338014" cy="2536953"/>
              </a:xfrm>
              <a:prstGeom prst="snip1Rect">
                <a:avLst/>
              </a:prstGeom>
              <a:solidFill>
                <a:schemeClr val="accent2">
                  <a:alpha val="57000"/>
                </a:schemeClr>
              </a:solid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hu-HU" dirty="0"/>
                  <a:t>„</a:t>
                </a:r>
                <a:r>
                  <a:rPr lang="hu-HU" dirty="0" err="1"/>
                  <a:t>represented</a:t>
                </a:r>
                <a:r>
                  <a:rPr lang="hu-HU" dirty="0"/>
                  <a:t> </a:t>
                </a:r>
                <a:r>
                  <a:rPr lang="hu-HU" dirty="0" err="1"/>
                  <a:t>thing</a:t>
                </a:r>
                <a:r>
                  <a:rPr lang="hu-HU" dirty="0"/>
                  <a:t>”</a:t>
                </a:r>
                <a:br>
                  <a:rPr lang="hu-HU" dirty="0"/>
                </a:br>
                <a:r>
                  <a:rPr lang="hu-HU" dirty="0"/>
                  <a:t>(OOP </a:t>
                </a:r>
                <a:r>
                  <a:rPr lang="hu-HU" dirty="0" err="1"/>
                  <a:t>object</a:t>
                </a:r>
                <a:r>
                  <a:rPr lang="hu-HU" dirty="0"/>
                  <a:t>)</a:t>
                </a:r>
                <a:endParaRPr lang="en-US" dirty="0"/>
              </a:p>
            </p:txBody>
          </p:sp>
        </p:grpSp>
      </p:grpSp>
      <p:grpSp>
        <p:nvGrpSpPr>
          <p:cNvPr id="4" name="Csoportba foglalás 3"/>
          <p:cNvGrpSpPr/>
          <p:nvPr/>
        </p:nvGrpSpPr>
        <p:grpSpPr>
          <a:xfrm>
            <a:off x="2571515" y="2455698"/>
            <a:ext cx="9140303" cy="3182245"/>
            <a:chOff x="2571515" y="2455698"/>
            <a:chExt cx="9140303" cy="3182245"/>
          </a:xfrm>
        </p:grpSpPr>
        <p:sp>
          <p:nvSpPr>
            <p:cNvPr id="14" name="Folyamatábra: Dokumentáció 13"/>
            <p:cNvSpPr/>
            <p:nvPr/>
          </p:nvSpPr>
          <p:spPr>
            <a:xfrm>
              <a:off x="2572233" y="3581106"/>
              <a:ext cx="1936521" cy="824910"/>
            </a:xfrm>
            <a:prstGeom prst="flowChartMultidocumen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 err="1"/>
                <a:t>Source</a:t>
              </a:r>
              <a:r>
                <a:rPr lang="hu-HU" dirty="0"/>
                <a:t> </a:t>
              </a:r>
              <a:r>
                <a:rPr lang="hu-HU" dirty="0" err="1"/>
                <a:t>language</a:t>
              </a:r>
              <a:r>
                <a:rPr lang="hu-HU" dirty="0"/>
                <a:t>*</a:t>
              </a:r>
              <a:endParaRPr lang="en-US" dirty="0"/>
            </a:p>
          </p:txBody>
        </p:sp>
        <p:sp>
          <p:nvSpPr>
            <p:cNvPr id="15" name="Folyamatábra: Dokumentáció 14"/>
            <p:cNvSpPr/>
            <p:nvPr/>
          </p:nvSpPr>
          <p:spPr>
            <a:xfrm>
              <a:off x="2571515" y="4868320"/>
              <a:ext cx="1936521" cy="769623"/>
            </a:xfrm>
            <a:prstGeom prst="flowChartMultidocumen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 err="1"/>
                <a:t>Running</a:t>
              </a:r>
              <a:r>
                <a:rPr lang="hu-HU" dirty="0"/>
                <a:t> platform*</a:t>
              </a:r>
              <a:endParaRPr lang="en-US" dirty="0"/>
            </a:p>
          </p:txBody>
        </p:sp>
        <p:cxnSp>
          <p:nvCxnSpPr>
            <p:cNvPr id="26" name="Egyenes összekötő nyíllal 25"/>
            <p:cNvCxnSpPr>
              <a:stCxn id="14" idx="2"/>
              <a:endCxn id="24" idx="1"/>
            </p:cNvCxnSpPr>
            <p:nvPr/>
          </p:nvCxnSpPr>
          <p:spPr>
            <a:xfrm>
              <a:off x="3405834" y="4374776"/>
              <a:ext cx="1999880" cy="879288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dash"/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gyenes összekötő nyíllal 26"/>
            <p:cNvCxnSpPr>
              <a:stCxn id="15" idx="3"/>
              <a:endCxn id="24" idx="1"/>
            </p:cNvCxnSpPr>
            <p:nvPr/>
          </p:nvCxnSpPr>
          <p:spPr>
            <a:xfrm>
              <a:off x="4508036" y="5253132"/>
              <a:ext cx="897678" cy="932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dash"/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Egyenes összekötő nyíllal 49"/>
            <p:cNvCxnSpPr>
              <a:stCxn id="14" idx="2"/>
              <a:endCxn id="15" idx="0"/>
            </p:cNvCxnSpPr>
            <p:nvPr/>
          </p:nvCxnSpPr>
          <p:spPr>
            <a:xfrm>
              <a:off x="3405834" y="4374776"/>
              <a:ext cx="267167" cy="493544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dash"/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Szövegdoboz 57"/>
            <p:cNvSpPr txBox="1"/>
            <p:nvPr/>
          </p:nvSpPr>
          <p:spPr>
            <a:xfrm>
              <a:off x="8041616" y="2455698"/>
              <a:ext cx="367020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200" dirty="0"/>
                <a:t>… </a:t>
              </a:r>
              <a:r>
                <a:rPr lang="hu-HU" sz="2200" dirty="0" err="1"/>
                <a:t>dictates</a:t>
              </a:r>
              <a:r>
                <a:rPr lang="hu-HU" sz="2200" dirty="0"/>
                <a:t> </a:t>
              </a:r>
              <a:r>
                <a:rPr lang="hu-HU" sz="2200" dirty="0" err="1"/>
                <a:t>implementation</a:t>
              </a:r>
              <a:r>
                <a:rPr lang="hu-HU" sz="2200" dirty="0"/>
                <a:t> </a:t>
              </a:r>
              <a:r>
                <a:rPr lang="hu-HU" sz="2200" dirty="0" err="1"/>
                <a:t>language</a:t>
              </a:r>
              <a:r>
                <a:rPr lang="hu-HU" sz="2200" dirty="0"/>
                <a:t> and </a:t>
              </a:r>
              <a:r>
                <a:rPr lang="hu-HU" sz="2200" dirty="0" err="1"/>
                <a:t>tools</a:t>
              </a:r>
              <a:endParaRPr lang="en-US" sz="2200" dirty="0"/>
            </a:p>
          </p:txBody>
        </p:sp>
      </p:grpSp>
      <p:sp>
        <p:nvSpPr>
          <p:cNvPr id="34" name="Téglalap 33"/>
          <p:cNvSpPr/>
          <p:nvPr/>
        </p:nvSpPr>
        <p:spPr>
          <a:xfrm flipV="1">
            <a:off x="2571515" y="5940526"/>
            <a:ext cx="7646244" cy="65630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618243" y="851957"/>
            <a:ext cx="8815388" cy="756708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Building Systems </a:t>
            </a:r>
            <a:r>
              <a:rPr lang="hu-HU" dirty="0" err="1"/>
              <a:t>Today</a:t>
            </a:r>
            <a:endParaRPr lang="en-US" dirty="0"/>
          </a:p>
        </p:txBody>
      </p:sp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9" name="Téglalap 8"/>
          <p:cNvSpPr/>
          <p:nvPr/>
        </p:nvSpPr>
        <p:spPr>
          <a:xfrm>
            <a:off x="4910311" y="1648857"/>
            <a:ext cx="2915799" cy="408619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System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zövegdoboz 1"/>
          <p:cNvSpPr txBox="1"/>
          <p:nvPr/>
        </p:nvSpPr>
        <p:spPr>
          <a:xfrm>
            <a:off x="4910311" y="6087366"/>
            <a:ext cx="1621853" cy="369332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 err="1">
                <a:solidFill>
                  <a:schemeClr val="bg1"/>
                </a:solidFill>
              </a:rPr>
              <a:t>Planning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Szövegdoboz 28"/>
          <p:cNvSpPr txBox="1"/>
          <p:nvPr/>
        </p:nvSpPr>
        <p:spPr>
          <a:xfrm>
            <a:off x="8366581" y="6087366"/>
            <a:ext cx="162185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 err="1">
                <a:solidFill>
                  <a:schemeClr val="bg1"/>
                </a:solidFill>
              </a:rPr>
              <a:t>Running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Szövegdoboz 29"/>
          <p:cNvSpPr txBox="1"/>
          <p:nvPr/>
        </p:nvSpPr>
        <p:spPr>
          <a:xfrm>
            <a:off x="6638446" y="6087366"/>
            <a:ext cx="162185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Building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Szövegdoboz 30"/>
          <p:cNvSpPr txBox="1"/>
          <p:nvPr/>
        </p:nvSpPr>
        <p:spPr>
          <a:xfrm>
            <a:off x="2783921" y="6087366"/>
            <a:ext cx="1621853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b="1" dirty="0">
                <a:solidFill>
                  <a:schemeClr val="bg1"/>
                </a:solidFill>
              </a:rPr>
              <a:t>Data </a:t>
            </a:r>
            <a:r>
              <a:rPr lang="hu-HU" b="1" dirty="0" err="1">
                <a:solidFill>
                  <a:schemeClr val="bg1"/>
                </a:solidFill>
              </a:rPr>
              <a:t>structure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19" name="Csoportba foglalás 18"/>
          <p:cNvGrpSpPr/>
          <p:nvPr/>
        </p:nvGrpSpPr>
        <p:grpSpPr>
          <a:xfrm>
            <a:off x="5405714" y="1975504"/>
            <a:ext cx="6306104" cy="3560752"/>
            <a:chOff x="5405714" y="1975504"/>
            <a:chExt cx="6306104" cy="3560752"/>
          </a:xfrm>
        </p:grpSpPr>
        <p:sp>
          <p:nvSpPr>
            <p:cNvPr id="57" name="Szövegdoboz 56"/>
            <p:cNvSpPr txBox="1"/>
            <p:nvPr/>
          </p:nvSpPr>
          <p:spPr>
            <a:xfrm>
              <a:off x="8041616" y="1975504"/>
              <a:ext cx="367020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200" dirty="0" err="1"/>
                <a:t>Choosing</a:t>
              </a:r>
              <a:r>
                <a:rPr lang="hu-HU" sz="2200" dirty="0"/>
                <a:t> </a:t>
              </a:r>
              <a:r>
                <a:rPr lang="hu-HU" sz="2200" dirty="0" err="1"/>
                <a:t>the</a:t>
              </a:r>
              <a:r>
                <a:rPr lang="hu-HU" sz="2200" dirty="0"/>
                <a:t> </a:t>
              </a:r>
              <a:r>
                <a:rPr lang="hu-HU" sz="2200" dirty="0" err="1"/>
                <a:t>infrastructure</a:t>
              </a:r>
              <a:endParaRPr lang="en-US" sz="2200" dirty="0"/>
            </a:p>
          </p:txBody>
        </p:sp>
        <p:sp>
          <p:nvSpPr>
            <p:cNvPr id="24" name="Folyamatábra: Előírt feldolgozás 23"/>
            <p:cNvSpPr/>
            <p:nvPr/>
          </p:nvSpPr>
          <p:spPr>
            <a:xfrm>
              <a:off x="5405714" y="4971872"/>
              <a:ext cx="1976678" cy="564384"/>
            </a:xfrm>
            <a:prstGeom prst="flowChartPredefinedProcess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 err="1"/>
                <a:t>Infrastructure</a:t>
              </a:r>
              <a:endParaRPr lang="en-US" dirty="0"/>
            </a:p>
          </p:txBody>
        </p:sp>
      </p:grpSp>
      <p:grpSp>
        <p:nvGrpSpPr>
          <p:cNvPr id="23" name="Csoportba foglalás 22"/>
          <p:cNvGrpSpPr/>
          <p:nvPr/>
        </p:nvGrpSpPr>
        <p:grpSpPr>
          <a:xfrm>
            <a:off x="6371024" y="3711613"/>
            <a:ext cx="5464452" cy="2023439"/>
            <a:chOff x="6371024" y="3711613"/>
            <a:chExt cx="5464452" cy="2023439"/>
          </a:xfrm>
        </p:grpSpPr>
        <p:sp>
          <p:nvSpPr>
            <p:cNvPr id="10" name="Felhő 9"/>
            <p:cNvSpPr/>
            <p:nvPr/>
          </p:nvSpPr>
          <p:spPr>
            <a:xfrm>
              <a:off x="8073436" y="4832882"/>
              <a:ext cx="2144323" cy="902170"/>
            </a:xfrm>
            <a:prstGeom prst="cloud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 err="1"/>
                <a:t>Environment</a:t>
              </a:r>
              <a:endParaRPr lang="en-US" dirty="0"/>
            </a:p>
          </p:txBody>
        </p:sp>
        <p:cxnSp>
          <p:nvCxnSpPr>
            <p:cNvPr id="35" name="Egyenes összekötő nyíllal 34"/>
            <p:cNvCxnSpPr>
              <a:stCxn id="24" idx="0"/>
              <a:endCxn id="8" idx="4"/>
            </p:cNvCxnSpPr>
            <p:nvPr/>
          </p:nvCxnSpPr>
          <p:spPr>
            <a:xfrm flipV="1">
              <a:off x="6394053" y="3866680"/>
              <a:ext cx="0" cy="1105192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sysDot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Egyenes összekötő nyíllal 35"/>
            <p:cNvCxnSpPr>
              <a:stCxn id="10" idx="2"/>
              <a:endCxn id="24" idx="3"/>
            </p:cNvCxnSpPr>
            <p:nvPr/>
          </p:nvCxnSpPr>
          <p:spPr>
            <a:xfrm flipH="1" flipV="1">
              <a:off x="7382392" y="5254064"/>
              <a:ext cx="697695" cy="29903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sysDot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Egyenes összekötő nyíllal 41"/>
            <p:cNvCxnSpPr>
              <a:stCxn id="24" idx="0"/>
              <a:endCxn id="6" idx="1"/>
            </p:cNvCxnSpPr>
            <p:nvPr/>
          </p:nvCxnSpPr>
          <p:spPr>
            <a:xfrm flipH="1" flipV="1">
              <a:off x="6371024" y="4833027"/>
              <a:ext cx="23029" cy="138845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sysDot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Szövegdoboz 59"/>
            <p:cNvSpPr txBox="1"/>
            <p:nvPr/>
          </p:nvSpPr>
          <p:spPr>
            <a:xfrm>
              <a:off x="8080087" y="3711613"/>
              <a:ext cx="3755389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200" dirty="0"/>
                <a:t>The </a:t>
              </a:r>
              <a:r>
                <a:rPr lang="hu-HU" sz="2200" dirty="0" err="1"/>
                <a:t>infrastructure</a:t>
              </a:r>
              <a:r>
                <a:rPr lang="hu-HU" sz="2200" dirty="0"/>
                <a:t> </a:t>
              </a:r>
              <a:r>
                <a:rPr lang="hu-HU" sz="2200" dirty="0" err="1"/>
                <a:t>manages</a:t>
              </a:r>
              <a:r>
                <a:rPr lang="hu-HU" sz="2200" dirty="0"/>
                <a:t> </a:t>
              </a:r>
              <a:r>
                <a:rPr lang="hu-HU" sz="2200" dirty="0" err="1"/>
                <a:t>the</a:t>
              </a:r>
              <a:r>
                <a:rPr lang="hu-HU" sz="2200" dirty="0"/>
                <a:t> </a:t>
              </a:r>
              <a:r>
                <a:rPr lang="hu-HU" sz="2200" dirty="0" err="1"/>
                <a:t>data</a:t>
              </a:r>
              <a:r>
                <a:rPr lang="hu-HU" sz="2200" dirty="0"/>
                <a:t> </a:t>
              </a:r>
              <a:r>
                <a:rPr lang="hu-HU" sz="2200" dirty="0" err="1"/>
                <a:t>as</a:t>
              </a:r>
              <a:r>
                <a:rPr lang="hu-HU" sz="2200" dirty="0"/>
                <a:t> </a:t>
              </a:r>
              <a:r>
                <a:rPr lang="hu-HU" sz="2200" dirty="0" err="1"/>
                <a:t>we</a:t>
              </a:r>
              <a:r>
                <a:rPr lang="hu-HU" sz="2200" dirty="0"/>
                <a:t> </a:t>
              </a:r>
              <a:r>
                <a:rPr lang="hu-HU" sz="2200" dirty="0" err="1"/>
                <a:t>knew</a:t>
              </a:r>
              <a:r>
                <a:rPr lang="hu-HU" sz="2200" dirty="0"/>
                <a:t> </a:t>
              </a:r>
              <a:r>
                <a:rPr lang="hu-HU" sz="2200" dirty="0" err="1"/>
                <a:t>at</a:t>
              </a:r>
              <a:r>
                <a:rPr lang="hu-HU" sz="2200" dirty="0"/>
                <a:t> </a:t>
              </a:r>
              <a:r>
                <a:rPr lang="hu-HU" sz="2200" dirty="0" err="1"/>
                <a:t>creation</a:t>
              </a:r>
              <a:r>
                <a:rPr lang="hu-HU" sz="2200" dirty="0"/>
                <a:t>, </a:t>
              </a:r>
              <a:r>
                <a:rPr lang="hu-HU" sz="2200" dirty="0" err="1"/>
                <a:t>can’t</a:t>
              </a:r>
              <a:r>
                <a:rPr lang="hu-HU" sz="2200" dirty="0"/>
                <a:t> </a:t>
              </a:r>
              <a:r>
                <a:rPr lang="hu-HU" sz="2200" dirty="0" err="1"/>
                <a:t>adapt</a:t>
              </a:r>
              <a:r>
                <a:rPr lang="hu-HU" sz="2200" dirty="0"/>
                <a:t> </a:t>
              </a:r>
              <a:r>
                <a:rPr lang="hu-HU" sz="2200" dirty="0" err="1"/>
                <a:t>to</a:t>
              </a:r>
              <a:r>
                <a:rPr lang="hu-HU" sz="2200" dirty="0"/>
                <a:t> </a:t>
              </a:r>
              <a:r>
                <a:rPr lang="hu-HU" sz="2200" dirty="0" err="1"/>
                <a:t>changes</a:t>
              </a:r>
              <a:endParaRPr lang="en-US" sz="2200" dirty="0"/>
            </a:p>
          </p:txBody>
        </p:sp>
      </p:grpSp>
      <p:sp>
        <p:nvSpPr>
          <p:cNvPr id="47" name="Szövegdoboz 46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5</a:t>
            </a:fld>
            <a:r>
              <a:rPr lang="hu-HU" sz="1200" dirty="0"/>
              <a:t> / 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44936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618243" y="851957"/>
            <a:ext cx="8815388" cy="756708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Neumann </a:t>
            </a:r>
            <a:r>
              <a:rPr lang="hu-HU" dirty="0" err="1"/>
              <a:t>Architecture</a:t>
            </a:r>
            <a:r>
              <a:rPr lang="hu-HU" dirty="0"/>
              <a:t> – Dust Platform</a:t>
            </a:r>
            <a:endParaRPr lang="en-US" dirty="0"/>
          </a:p>
        </p:txBody>
      </p:sp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3" name="Tartalom helye 2"/>
          <p:cNvSpPr txBox="1">
            <a:spLocks/>
          </p:cNvSpPr>
          <p:nvPr/>
        </p:nvSpPr>
        <p:spPr>
          <a:xfrm>
            <a:off x="2618244" y="1811071"/>
            <a:ext cx="8543399" cy="3811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hu-HU" dirty="0"/>
              <a:t>Software </a:t>
            </a:r>
            <a:r>
              <a:rPr lang="hu-HU" dirty="0" err="1"/>
              <a:t>evolution</a:t>
            </a:r>
            <a:r>
              <a:rPr lang="hu-HU" dirty="0"/>
              <a:t> </a:t>
            </a:r>
            <a:r>
              <a:rPr lang="hu-HU" dirty="0" err="1"/>
              <a:t>calls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representation</a:t>
            </a:r>
            <a:endParaRPr lang="hu-HU" dirty="0"/>
          </a:p>
          <a:p>
            <a:pPr marL="285750" indent="-285750"/>
            <a:r>
              <a:rPr lang="hu-HU" dirty="0"/>
              <a:t>Neumann </a:t>
            </a:r>
            <a:r>
              <a:rPr lang="hu-HU" dirty="0" err="1"/>
              <a:t>Architecture</a:t>
            </a:r>
            <a:r>
              <a:rPr lang="hu-HU" dirty="0"/>
              <a:t> (</a:t>
            </a:r>
            <a:r>
              <a:rPr lang="hu-HU" dirty="0" err="1"/>
              <a:t>abstracting</a:t>
            </a:r>
            <a:r>
              <a:rPr lang="hu-HU" dirty="0"/>
              <a:t> </a:t>
            </a:r>
            <a:r>
              <a:rPr lang="hu-HU" dirty="0" err="1"/>
              <a:t>electronics</a:t>
            </a:r>
            <a:r>
              <a:rPr lang="hu-HU" dirty="0"/>
              <a:t>)</a:t>
            </a:r>
          </a:p>
          <a:p>
            <a:pPr marL="742950" lvl="1" indent="-285750"/>
            <a:r>
              <a:rPr lang="hu-HU" dirty="0"/>
              <a:t>Data </a:t>
            </a:r>
            <a:r>
              <a:rPr lang="hu-HU" dirty="0" err="1"/>
              <a:t>structures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center</a:t>
            </a:r>
          </a:p>
          <a:p>
            <a:pPr marL="742950" lvl="1" indent="-285750"/>
            <a:r>
              <a:rPr lang="hu-HU" dirty="0" err="1"/>
              <a:t>Independence</a:t>
            </a:r>
            <a:r>
              <a:rPr lang="hu-HU" dirty="0"/>
              <a:t> </a:t>
            </a:r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execution</a:t>
            </a:r>
            <a:r>
              <a:rPr lang="hu-HU" dirty="0"/>
              <a:t> </a:t>
            </a:r>
            <a:r>
              <a:rPr lang="hu-HU" dirty="0" err="1"/>
              <a:t>methods</a:t>
            </a:r>
            <a:endParaRPr lang="hu-HU" dirty="0"/>
          </a:p>
          <a:p>
            <a:pPr marL="742950" lvl="1" indent="-285750"/>
            <a:r>
              <a:rPr lang="hu-HU" dirty="0" err="1"/>
              <a:t>Minimal</a:t>
            </a:r>
            <a:r>
              <a:rPr lang="hu-HU" dirty="0"/>
              <a:t>, </a:t>
            </a:r>
            <a:r>
              <a:rPr lang="hu-HU" dirty="0" err="1"/>
              <a:t>homogeneous</a:t>
            </a:r>
            <a:r>
              <a:rPr lang="hu-HU" dirty="0"/>
              <a:t>, „</a:t>
            </a:r>
            <a:r>
              <a:rPr lang="hu-HU" dirty="0" err="1"/>
              <a:t>matehmatical</a:t>
            </a:r>
            <a:r>
              <a:rPr lang="hu-HU" dirty="0"/>
              <a:t>” </a:t>
            </a:r>
            <a:r>
              <a:rPr lang="hu-HU" dirty="0" err="1"/>
              <a:t>components</a:t>
            </a:r>
            <a:endParaRPr lang="hu-HU" dirty="0"/>
          </a:p>
          <a:p>
            <a:pPr marL="285750" indent="-285750"/>
            <a:r>
              <a:rPr lang="hu-HU" dirty="0"/>
              <a:t>Dust Platform (</a:t>
            </a:r>
            <a:r>
              <a:rPr lang="hu-HU" dirty="0" err="1"/>
              <a:t>abstracting</a:t>
            </a:r>
            <a:r>
              <a:rPr lang="hu-HU" dirty="0"/>
              <a:t> </a:t>
            </a:r>
            <a:r>
              <a:rPr lang="hu-HU" dirty="0" err="1"/>
              <a:t>informatics</a:t>
            </a:r>
            <a:r>
              <a:rPr lang="hu-HU" dirty="0"/>
              <a:t>)</a:t>
            </a:r>
          </a:p>
          <a:p>
            <a:pPr marL="742950" lvl="1" indent="-285750"/>
            <a:r>
              <a:rPr lang="hu-HU" dirty="0" err="1"/>
              <a:t>Representation</a:t>
            </a:r>
            <a:r>
              <a:rPr lang="hu-HU" dirty="0"/>
              <a:t> – </a:t>
            </a:r>
            <a:r>
              <a:rPr lang="hu-HU" dirty="0" err="1"/>
              <a:t>same</a:t>
            </a:r>
            <a:r>
              <a:rPr lang="hu-HU" dirty="0"/>
              <a:t> </a:t>
            </a:r>
            <a:r>
              <a:rPr lang="hu-HU" dirty="0" err="1"/>
              <a:t>tools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data</a:t>
            </a:r>
            <a:r>
              <a:rPr lang="hu-HU" dirty="0"/>
              <a:t> and </a:t>
            </a:r>
            <a:r>
              <a:rPr lang="hu-HU" dirty="0" err="1"/>
              <a:t>services</a:t>
            </a:r>
            <a:endParaRPr lang="hu-HU" dirty="0"/>
          </a:p>
          <a:p>
            <a:pPr marL="742950" lvl="1" indent="-285750"/>
            <a:r>
              <a:rPr lang="hu-HU" dirty="0" err="1"/>
              <a:t>Communication</a:t>
            </a:r>
            <a:r>
              <a:rPr lang="hu-HU" dirty="0"/>
              <a:t> – </a:t>
            </a:r>
            <a:r>
              <a:rPr lang="hu-HU" dirty="0" err="1"/>
              <a:t>representing</a:t>
            </a:r>
            <a:r>
              <a:rPr lang="hu-HU" dirty="0"/>
              <a:t> </a:t>
            </a:r>
            <a:r>
              <a:rPr lang="hu-HU" dirty="0" err="1"/>
              <a:t>messages</a:t>
            </a:r>
            <a:endParaRPr lang="hu-HU" dirty="0"/>
          </a:p>
          <a:p>
            <a:pPr marL="742950" lvl="1" indent="-285750"/>
            <a:r>
              <a:rPr lang="hu-HU" dirty="0" err="1"/>
              <a:t>Execution</a:t>
            </a:r>
            <a:r>
              <a:rPr lang="hu-HU" dirty="0"/>
              <a:t> – </a:t>
            </a:r>
            <a:r>
              <a:rPr lang="hu-HU" dirty="0" err="1"/>
              <a:t>reacting</a:t>
            </a:r>
            <a:r>
              <a:rPr lang="hu-HU" dirty="0"/>
              <a:t> </a:t>
            </a:r>
            <a:r>
              <a:rPr lang="hu-HU" dirty="0" err="1"/>
              <a:t>code</a:t>
            </a:r>
            <a:r>
              <a:rPr lang="hu-HU" dirty="0"/>
              <a:t> in context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6</a:t>
            </a:fld>
            <a:r>
              <a:rPr lang="hu-HU" sz="1200" dirty="0"/>
              <a:t> / 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54803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618243" y="851957"/>
            <a:ext cx="8815388" cy="7567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 err="1"/>
              <a:t>Planning</a:t>
            </a:r>
            <a:r>
              <a:rPr lang="hu-HU" dirty="0"/>
              <a:t> – </a:t>
            </a:r>
            <a:r>
              <a:rPr lang="hu-HU" dirty="0" err="1"/>
              <a:t>homogeneous</a:t>
            </a:r>
            <a:r>
              <a:rPr lang="hu-HU" dirty="0"/>
              <a:t>, „</a:t>
            </a:r>
            <a:r>
              <a:rPr lang="hu-HU" dirty="0" err="1"/>
              <a:t>self</a:t>
            </a:r>
            <a:r>
              <a:rPr lang="hu-HU" dirty="0"/>
              <a:t> </a:t>
            </a:r>
            <a:r>
              <a:rPr lang="hu-HU" dirty="0" err="1"/>
              <a:t>supporting</a:t>
            </a:r>
            <a:r>
              <a:rPr lang="hu-HU" dirty="0"/>
              <a:t>” </a:t>
            </a:r>
            <a:r>
              <a:rPr lang="hu-HU" dirty="0" err="1"/>
              <a:t>tools</a:t>
            </a:r>
            <a:endParaRPr lang="en-US" dirty="0"/>
          </a:p>
        </p:txBody>
      </p:sp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58" name="Téglalap: egyik sarkán levágva 57"/>
          <p:cNvSpPr/>
          <p:nvPr/>
        </p:nvSpPr>
        <p:spPr>
          <a:xfrm flipH="1">
            <a:off x="5636906" y="3768329"/>
            <a:ext cx="1920240" cy="606495"/>
          </a:xfrm>
          <a:prstGeom prst="snip1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hu-HU" sz="2000" b="1" dirty="0" err="1"/>
              <a:t>Entity</a:t>
            </a:r>
            <a:endParaRPr lang="en-US" sz="2000" b="1" dirty="0"/>
          </a:p>
        </p:txBody>
      </p:sp>
      <p:sp>
        <p:nvSpPr>
          <p:cNvPr id="59" name="Folyamatábra: Előírt feldolgozás 58"/>
          <p:cNvSpPr/>
          <p:nvPr/>
        </p:nvSpPr>
        <p:spPr>
          <a:xfrm>
            <a:off x="6221896" y="5036393"/>
            <a:ext cx="2065870" cy="612648"/>
          </a:xfrm>
          <a:prstGeom prst="flowChartPredefined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/>
              <a:t>Service*</a:t>
            </a:r>
            <a:endParaRPr lang="en-US" sz="2000" dirty="0"/>
          </a:p>
        </p:txBody>
      </p:sp>
      <p:sp>
        <p:nvSpPr>
          <p:cNvPr id="60" name="Folyamatábra: Adatok 59"/>
          <p:cNvSpPr/>
          <p:nvPr/>
        </p:nvSpPr>
        <p:spPr>
          <a:xfrm>
            <a:off x="6221897" y="2638211"/>
            <a:ext cx="2065870" cy="612648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 err="1"/>
              <a:t>Model</a:t>
            </a:r>
            <a:r>
              <a:rPr lang="hu-HU" sz="2000" dirty="0"/>
              <a:t>*</a:t>
            </a:r>
            <a:endParaRPr lang="en-US" sz="2000" dirty="0"/>
          </a:p>
        </p:txBody>
      </p:sp>
      <p:sp>
        <p:nvSpPr>
          <p:cNvPr id="61" name="Folyamatábra: Dokumentáció 60"/>
          <p:cNvSpPr/>
          <p:nvPr/>
        </p:nvSpPr>
        <p:spPr>
          <a:xfrm>
            <a:off x="3068611" y="3559584"/>
            <a:ext cx="2102126" cy="1047993"/>
          </a:xfrm>
          <a:prstGeom prst="flowChartMultidocumen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 err="1"/>
              <a:t>Documentation</a:t>
            </a:r>
            <a:br>
              <a:rPr lang="hu-HU" sz="2000" dirty="0"/>
            </a:br>
            <a:r>
              <a:rPr lang="hu-HU" sz="2000" dirty="0" err="1"/>
              <a:t>Entity</a:t>
            </a:r>
            <a:r>
              <a:rPr lang="hu-HU" sz="2000" dirty="0"/>
              <a:t>*</a:t>
            </a:r>
            <a:endParaRPr lang="en-US" sz="2000" dirty="0"/>
          </a:p>
        </p:txBody>
      </p:sp>
      <p:sp>
        <p:nvSpPr>
          <p:cNvPr id="62" name="Téglalap 61"/>
          <p:cNvSpPr/>
          <p:nvPr/>
        </p:nvSpPr>
        <p:spPr>
          <a:xfrm>
            <a:off x="2879784" y="2186608"/>
            <a:ext cx="2585266" cy="3737113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hu-HU" sz="2000" dirty="0">
                <a:solidFill>
                  <a:schemeClr val="tx1"/>
                </a:solidFill>
              </a:rPr>
              <a:t>„</a:t>
            </a:r>
            <a:r>
              <a:rPr lang="hu-HU" sz="2000" dirty="0" err="1">
                <a:solidFill>
                  <a:schemeClr val="tx1"/>
                </a:solidFill>
              </a:rPr>
              <a:t>Meta</a:t>
            </a:r>
            <a:r>
              <a:rPr lang="hu-HU" sz="2000" dirty="0">
                <a:solidFill>
                  <a:schemeClr val="tx1"/>
                </a:solidFill>
              </a:rPr>
              <a:t> </a:t>
            </a:r>
            <a:r>
              <a:rPr lang="hu-HU" sz="2000" dirty="0" err="1">
                <a:solidFill>
                  <a:schemeClr val="tx1"/>
                </a:solidFill>
              </a:rPr>
              <a:t>layer</a:t>
            </a:r>
            <a:r>
              <a:rPr lang="hu-HU" sz="2000" dirty="0">
                <a:solidFill>
                  <a:schemeClr val="tx1"/>
                </a:solidFill>
              </a:rPr>
              <a:t>”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63" name="Téglalap: egyik sarkán levágva 62"/>
          <p:cNvSpPr/>
          <p:nvPr/>
        </p:nvSpPr>
        <p:spPr>
          <a:xfrm flipH="1">
            <a:off x="3366452" y="2667134"/>
            <a:ext cx="1920240" cy="554803"/>
          </a:xfrm>
          <a:prstGeom prst="snip1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hu-HU" sz="2000" dirty="0" err="1"/>
              <a:t>Type</a:t>
            </a:r>
            <a:r>
              <a:rPr lang="hu-HU" sz="2000" dirty="0"/>
              <a:t> </a:t>
            </a:r>
            <a:r>
              <a:rPr lang="hu-HU" sz="2000" dirty="0" err="1"/>
              <a:t>Entity</a:t>
            </a:r>
            <a:r>
              <a:rPr lang="hu-HU" sz="2000" dirty="0"/>
              <a:t>*</a:t>
            </a:r>
            <a:endParaRPr lang="en-US" sz="2000" dirty="0"/>
          </a:p>
        </p:txBody>
      </p:sp>
      <p:sp>
        <p:nvSpPr>
          <p:cNvPr id="64" name="Téglalap: egyik sarkán levágva 63"/>
          <p:cNvSpPr/>
          <p:nvPr/>
        </p:nvSpPr>
        <p:spPr>
          <a:xfrm flipH="1">
            <a:off x="3341440" y="4945673"/>
            <a:ext cx="1920240" cy="794089"/>
          </a:xfrm>
          <a:prstGeom prst="snip1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hu-HU" sz="2000" dirty="0"/>
              <a:t>Service</a:t>
            </a:r>
            <a:br>
              <a:rPr lang="hu-HU" sz="2000" dirty="0"/>
            </a:br>
            <a:r>
              <a:rPr lang="hu-HU" sz="2000" dirty="0" err="1"/>
              <a:t>Entity</a:t>
            </a:r>
            <a:r>
              <a:rPr lang="hu-HU" sz="2000" dirty="0"/>
              <a:t>*</a:t>
            </a:r>
            <a:endParaRPr lang="en-US" sz="2000" dirty="0"/>
          </a:p>
        </p:txBody>
      </p:sp>
      <p:cxnSp>
        <p:nvCxnSpPr>
          <p:cNvPr id="65" name="Egyenes összekötő nyíllal 64"/>
          <p:cNvCxnSpPr>
            <a:stCxn id="61" idx="3"/>
            <a:endCxn id="58" idx="0"/>
          </p:cNvCxnSpPr>
          <p:nvPr/>
        </p:nvCxnSpPr>
        <p:spPr>
          <a:xfrm flipV="1">
            <a:off x="5170737" y="4071577"/>
            <a:ext cx="466169" cy="12004"/>
          </a:xfrm>
          <a:prstGeom prst="straightConnector1">
            <a:avLst/>
          </a:prstGeom>
          <a:ln w="38100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gyenes összekötő nyíllal 65"/>
          <p:cNvCxnSpPr>
            <a:stCxn id="58" idx="3"/>
            <a:endCxn id="60" idx="4"/>
          </p:cNvCxnSpPr>
          <p:nvPr/>
        </p:nvCxnSpPr>
        <p:spPr>
          <a:xfrm flipV="1">
            <a:off x="6597026" y="3250859"/>
            <a:ext cx="657806" cy="517470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gyenes összekötő nyíllal 66"/>
          <p:cNvCxnSpPr>
            <a:stCxn id="58" idx="1"/>
            <a:endCxn id="59" idx="0"/>
          </p:cNvCxnSpPr>
          <p:nvPr/>
        </p:nvCxnSpPr>
        <p:spPr>
          <a:xfrm>
            <a:off x="6597026" y="4374824"/>
            <a:ext cx="657805" cy="661569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Egyenes összekötő nyíllal 67"/>
          <p:cNvCxnSpPr>
            <a:stCxn id="64" idx="2"/>
            <a:endCxn id="59" idx="1"/>
          </p:cNvCxnSpPr>
          <p:nvPr/>
        </p:nvCxnSpPr>
        <p:spPr>
          <a:xfrm flipV="1">
            <a:off x="5261680" y="5342717"/>
            <a:ext cx="960216" cy="1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gyenes összekötő nyíllal 68"/>
          <p:cNvCxnSpPr>
            <a:stCxn id="63" idx="2"/>
            <a:endCxn id="60" idx="2"/>
          </p:cNvCxnSpPr>
          <p:nvPr/>
        </p:nvCxnSpPr>
        <p:spPr>
          <a:xfrm flipV="1">
            <a:off x="5286692" y="2944535"/>
            <a:ext cx="1141792" cy="1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églalap 69"/>
          <p:cNvSpPr/>
          <p:nvPr/>
        </p:nvSpPr>
        <p:spPr>
          <a:xfrm>
            <a:off x="2618243" y="1771313"/>
            <a:ext cx="6038740" cy="4410826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hu-HU" sz="2000" dirty="0">
                <a:solidFill>
                  <a:schemeClr val="tx1"/>
                </a:solidFill>
              </a:rPr>
              <a:t>System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84" name="Egyenes összekötő nyíllal 83"/>
          <p:cNvCxnSpPr>
            <a:stCxn id="61" idx="0"/>
            <a:endCxn id="63" idx="1"/>
          </p:cNvCxnSpPr>
          <p:nvPr/>
        </p:nvCxnSpPr>
        <p:spPr>
          <a:xfrm flipV="1">
            <a:off x="4264292" y="3221937"/>
            <a:ext cx="62280" cy="337647"/>
          </a:xfrm>
          <a:prstGeom prst="straightConnector1">
            <a:avLst/>
          </a:prstGeom>
          <a:ln w="38100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gyenes összekötő nyíllal 84"/>
          <p:cNvCxnSpPr>
            <a:stCxn id="61" idx="2"/>
            <a:endCxn id="64" idx="3"/>
          </p:cNvCxnSpPr>
          <p:nvPr/>
        </p:nvCxnSpPr>
        <p:spPr>
          <a:xfrm>
            <a:off x="3973498" y="4567889"/>
            <a:ext cx="328062" cy="377784"/>
          </a:xfrm>
          <a:prstGeom prst="straightConnector1">
            <a:avLst/>
          </a:prstGeom>
          <a:ln w="38100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artalom helye 2"/>
          <p:cNvSpPr txBox="1">
            <a:spLocks/>
          </p:cNvSpPr>
          <p:nvPr/>
        </p:nvSpPr>
        <p:spPr>
          <a:xfrm>
            <a:off x="8828838" y="1811071"/>
            <a:ext cx="2919213" cy="437106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hu-HU" dirty="0" err="1"/>
              <a:t>Representation</a:t>
            </a:r>
            <a:endParaRPr lang="hu-HU" dirty="0"/>
          </a:p>
          <a:p>
            <a:pPr marL="742950" lvl="1" indent="-285750"/>
            <a:r>
              <a:rPr lang="hu-HU" dirty="0" err="1"/>
              <a:t>Existence</a:t>
            </a:r>
            <a:r>
              <a:rPr lang="hu-HU" dirty="0"/>
              <a:t> – </a:t>
            </a:r>
            <a:r>
              <a:rPr lang="hu-HU" dirty="0" err="1"/>
              <a:t>Entity</a:t>
            </a:r>
            <a:endParaRPr lang="hu-HU" dirty="0"/>
          </a:p>
          <a:p>
            <a:pPr marL="742950" lvl="1" indent="-285750"/>
            <a:r>
              <a:rPr lang="hu-HU" dirty="0"/>
              <a:t>Data – </a:t>
            </a:r>
            <a:r>
              <a:rPr lang="hu-HU" dirty="0" err="1"/>
              <a:t>Models</a:t>
            </a:r>
            <a:endParaRPr lang="hu-HU" dirty="0"/>
          </a:p>
          <a:p>
            <a:pPr marL="742950" lvl="1" indent="-285750"/>
            <a:r>
              <a:rPr lang="hu-HU" dirty="0" err="1"/>
              <a:t>Behavior</a:t>
            </a:r>
            <a:r>
              <a:rPr lang="hu-HU" dirty="0"/>
              <a:t> – </a:t>
            </a:r>
            <a:r>
              <a:rPr lang="hu-HU" dirty="0" err="1"/>
              <a:t>Services</a:t>
            </a:r>
            <a:endParaRPr lang="hu-HU" dirty="0"/>
          </a:p>
          <a:p>
            <a:pPr marL="285750" indent="-285750"/>
            <a:r>
              <a:rPr lang="hu-HU" dirty="0"/>
              <a:t>„</a:t>
            </a:r>
            <a:r>
              <a:rPr lang="hu-HU" dirty="0" err="1"/>
              <a:t>Self</a:t>
            </a:r>
            <a:r>
              <a:rPr lang="hu-HU" dirty="0"/>
              <a:t> </a:t>
            </a:r>
            <a:r>
              <a:rPr lang="hu-HU" dirty="0" err="1"/>
              <a:t>supporting</a:t>
            </a:r>
            <a:r>
              <a:rPr lang="hu-HU" dirty="0"/>
              <a:t>”</a:t>
            </a:r>
          </a:p>
          <a:p>
            <a:pPr marL="742950" lvl="1" indent="-285750"/>
            <a:r>
              <a:rPr lang="hu-HU" dirty="0" err="1"/>
              <a:t>Plans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entity</a:t>
            </a:r>
            <a:r>
              <a:rPr lang="hu-HU" dirty="0"/>
              <a:t> </a:t>
            </a:r>
            <a:r>
              <a:rPr lang="hu-HU" dirty="0" err="1"/>
              <a:t>networks</a:t>
            </a:r>
            <a:endParaRPr lang="hu-HU" dirty="0"/>
          </a:p>
          <a:p>
            <a:pPr marL="742950" lvl="1" indent="-285750"/>
            <a:r>
              <a:rPr lang="hu-HU" dirty="0" err="1"/>
              <a:t>Types</a:t>
            </a:r>
            <a:r>
              <a:rPr lang="hu-HU" dirty="0"/>
              <a:t> and </a:t>
            </a:r>
            <a:r>
              <a:rPr lang="hu-HU" dirty="0" err="1"/>
              <a:t>services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also</a:t>
            </a:r>
            <a:r>
              <a:rPr lang="hu-HU" dirty="0"/>
              <a:t> </a:t>
            </a:r>
            <a:r>
              <a:rPr lang="hu-HU" dirty="0" err="1"/>
              <a:t>entities</a:t>
            </a:r>
            <a:endParaRPr lang="hu-HU" dirty="0"/>
          </a:p>
        </p:txBody>
      </p:sp>
      <p:sp>
        <p:nvSpPr>
          <p:cNvPr id="22" name="Szövegdoboz 21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7</a:t>
            </a:fld>
            <a:r>
              <a:rPr lang="hu-HU" sz="1200" dirty="0"/>
              <a:t> / 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59993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618243" y="851957"/>
            <a:ext cx="8815388" cy="75670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hu-HU" dirty="0"/>
              <a:t>Building – </a:t>
            </a:r>
            <a:r>
              <a:rPr lang="hu-HU" dirty="0" err="1"/>
              <a:t>isolated</a:t>
            </a:r>
            <a:r>
              <a:rPr lang="hu-HU" dirty="0"/>
              <a:t> </a:t>
            </a:r>
            <a:r>
              <a:rPr lang="hu-HU" dirty="0" err="1"/>
              <a:t>data</a:t>
            </a:r>
            <a:r>
              <a:rPr lang="hu-HU" dirty="0"/>
              <a:t> </a:t>
            </a:r>
            <a:r>
              <a:rPr lang="hu-HU" dirty="0" err="1"/>
              <a:t>structures</a:t>
            </a:r>
            <a:r>
              <a:rPr lang="hu-HU" dirty="0"/>
              <a:t> and </a:t>
            </a:r>
            <a:r>
              <a:rPr lang="hu-HU" dirty="0" err="1"/>
              <a:t>implementation</a:t>
            </a:r>
            <a:endParaRPr lang="en-US" dirty="0"/>
          </a:p>
        </p:txBody>
      </p:sp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0" name="Téglalap 39"/>
          <p:cNvSpPr/>
          <p:nvPr/>
        </p:nvSpPr>
        <p:spPr>
          <a:xfrm>
            <a:off x="2618243" y="1811071"/>
            <a:ext cx="5393821" cy="3521704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hu-HU" dirty="0" err="1">
                <a:solidFill>
                  <a:schemeClr val="tx1"/>
                </a:solidFill>
              </a:rPr>
              <a:t>Application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Téglalap: egyik sarkán levágva 40"/>
          <p:cNvSpPr/>
          <p:nvPr/>
        </p:nvSpPr>
        <p:spPr>
          <a:xfrm flipH="1">
            <a:off x="2897505" y="2302663"/>
            <a:ext cx="1920240" cy="554803"/>
          </a:xfrm>
          <a:prstGeom prst="snip1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hu-HU" dirty="0" err="1"/>
              <a:t>Terminology</a:t>
            </a:r>
            <a:r>
              <a:rPr lang="hu-HU" dirty="0"/>
              <a:t>*</a:t>
            </a:r>
            <a:endParaRPr lang="en-US" dirty="0"/>
          </a:p>
        </p:txBody>
      </p:sp>
      <p:sp>
        <p:nvSpPr>
          <p:cNvPr id="43" name="Felhő 42"/>
          <p:cNvSpPr/>
          <p:nvPr/>
        </p:nvSpPr>
        <p:spPr>
          <a:xfrm>
            <a:off x="5309235" y="3463291"/>
            <a:ext cx="2544808" cy="156667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/>
              <a:t>Entities</a:t>
            </a:r>
            <a:r>
              <a:rPr lang="hu-HU" dirty="0"/>
              <a:t> in </a:t>
            </a:r>
            <a:r>
              <a:rPr lang="hu-HU" dirty="0" err="1"/>
              <a:t>structural</a:t>
            </a:r>
            <a:r>
              <a:rPr lang="hu-HU" dirty="0"/>
              <a:t> and </a:t>
            </a:r>
            <a:r>
              <a:rPr lang="hu-HU" dirty="0" err="1"/>
              <a:t>communication</a:t>
            </a:r>
            <a:r>
              <a:rPr lang="hu-HU" dirty="0"/>
              <a:t> </a:t>
            </a:r>
            <a:r>
              <a:rPr lang="hu-HU" dirty="0" err="1"/>
              <a:t>network</a:t>
            </a:r>
            <a:endParaRPr lang="en-US" dirty="0"/>
          </a:p>
        </p:txBody>
      </p:sp>
      <p:sp>
        <p:nvSpPr>
          <p:cNvPr id="47" name="Téglalap: egyik sarkán levágva 46"/>
          <p:cNvSpPr/>
          <p:nvPr/>
        </p:nvSpPr>
        <p:spPr>
          <a:xfrm flipH="1">
            <a:off x="2897505" y="3716865"/>
            <a:ext cx="1920240" cy="1072305"/>
          </a:xfrm>
          <a:prstGeom prst="snip1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hu-HU" dirty="0" err="1"/>
              <a:t>Initialization</a:t>
            </a:r>
            <a:r>
              <a:rPr lang="hu-HU" dirty="0"/>
              <a:t> </a:t>
            </a:r>
            <a:r>
              <a:rPr lang="hu-HU" dirty="0" err="1"/>
              <a:t>message</a:t>
            </a:r>
            <a:r>
              <a:rPr lang="hu-HU" dirty="0"/>
              <a:t> </a:t>
            </a:r>
            <a:r>
              <a:rPr lang="hu-HU" dirty="0" err="1"/>
              <a:t>array</a:t>
            </a:r>
            <a:endParaRPr lang="en-US" dirty="0"/>
          </a:p>
        </p:txBody>
      </p:sp>
      <p:grpSp>
        <p:nvGrpSpPr>
          <p:cNvPr id="7" name="Csoportba foglalás 6"/>
          <p:cNvGrpSpPr/>
          <p:nvPr/>
        </p:nvGrpSpPr>
        <p:grpSpPr>
          <a:xfrm>
            <a:off x="4817745" y="2302663"/>
            <a:ext cx="3754754" cy="2389649"/>
            <a:chOff x="4817745" y="2302663"/>
            <a:chExt cx="3754754" cy="2389649"/>
          </a:xfrm>
        </p:grpSpPr>
        <p:cxnSp>
          <p:nvCxnSpPr>
            <p:cNvPr id="48" name="Egyenes összekötő nyíllal 47"/>
            <p:cNvCxnSpPr>
              <a:stCxn id="41" idx="2"/>
              <a:endCxn id="46" idx="0"/>
            </p:cNvCxnSpPr>
            <p:nvPr/>
          </p:nvCxnSpPr>
          <p:spPr>
            <a:xfrm>
              <a:off x="4817745" y="2580065"/>
              <a:ext cx="682534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Csoportba foglalás 5"/>
            <p:cNvGrpSpPr/>
            <p:nvPr/>
          </p:nvGrpSpPr>
          <p:grpSpPr>
            <a:xfrm>
              <a:off x="5500279" y="2302663"/>
              <a:ext cx="3072220" cy="2389649"/>
              <a:chOff x="5500279" y="2302663"/>
              <a:chExt cx="3072220" cy="2389649"/>
            </a:xfrm>
          </p:grpSpPr>
          <p:sp>
            <p:nvSpPr>
              <p:cNvPr id="46" name="Téglalap: egyik sarkán levágva 45"/>
              <p:cNvSpPr/>
              <p:nvPr/>
            </p:nvSpPr>
            <p:spPr>
              <a:xfrm flipH="1">
                <a:off x="5500279" y="2302663"/>
                <a:ext cx="1920240" cy="554803"/>
              </a:xfrm>
              <a:prstGeom prst="snip1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hu-HU" dirty="0" err="1"/>
                  <a:t>Module</a:t>
                </a:r>
                <a:r>
                  <a:rPr lang="hu-HU" dirty="0"/>
                  <a:t>*</a:t>
                </a:r>
                <a:endParaRPr lang="en-US" dirty="0"/>
              </a:p>
            </p:txBody>
          </p:sp>
          <p:cxnSp>
            <p:nvCxnSpPr>
              <p:cNvPr id="50" name="Egyenes összekötő nyíllal 49"/>
              <p:cNvCxnSpPr>
                <a:stCxn id="49" idx="1"/>
                <a:endCxn id="46" idx="1"/>
              </p:cNvCxnSpPr>
              <p:nvPr/>
            </p:nvCxnSpPr>
            <p:spPr>
              <a:xfrm flipH="1" flipV="1">
                <a:off x="6460399" y="2857466"/>
                <a:ext cx="2112100" cy="1834846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prstDash val="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Egyenes összekötő nyíllal 51"/>
              <p:cNvCxnSpPr>
                <a:stCxn id="46" idx="2"/>
                <a:endCxn id="44" idx="1"/>
              </p:cNvCxnSpPr>
              <p:nvPr/>
            </p:nvCxnSpPr>
            <p:spPr>
              <a:xfrm>
                <a:off x="7420519" y="2580065"/>
                <a:ext cx="1151980" cy="0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prstDash val="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" name="Csoportba foglalás 3"/>
          <p:cNvGrpSpPr/>
          <p:nvPr/>
        </p:nvGrpSpPr>
        <p:grpSpPr>
          <a:xfrm>
            <a:off x="8252460" y="1811071"/>
            <a:ext cx="3097530" cy="3521704"/>
            <a:chOff x="8252460" y="1811071"/>
            <a:chExt cx="3097530" cy="3521704"/>
          </a:xfrm>
        </p:grpSpPr>
        <p:sp>
          <p:nvSpPr>
            <p:cNvPr id="42" name="Folyamatábra: Dokumentáció 41"/>
            <p:cNvSpPr/>
            <p:nvPr/>
          </p:nvSpPr>
          <p:spPr>
            <a:xfrm>
              <a:off x="8572499" y="3292897"/>
              <a:ext cx="2441121" cy="758952"/>
            </a:xfrm>
            <a:prstGeom prst="flowChartMultidocumen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 err="1"/>
                <a:t>Code</a:t>
              </a:r>
              <a:r>
                <a:rPr lang="hu-HU" dirty="0"/>
                <a:t> </a:t>
              </a:r>
              <a:r>
                <a:rPr lang="hu-HU" dirty="0" err="1"/>
                <a:t>language</a:t>
              </a:r>
              <a:r>
                <a:rPr lang="hu-HU" dirty="0"/>
                <a:t>*</a:t>
              </a:r>
              <a:endParaRPr lang="en-US" dirty="0"/>
            </a:p>
          </p:txBody>
        </p:sp>
        <p:sp>
          <p:nvSpPr>
            <p:cNvPr id="44" name="Folyamatábra: Előírt feldolgozás 43"/>
            <p:cNvSpPr/>
            <p:nvPr/>
          </p:nvSpPr>
          <p:spPr>
            <a:xfrm>
              <a:off x="8572499" y="2302663"/>
              <a:ext cx="2441121" cy="554803"/>
            </a:xfrm>
            <a:prstGeom prst="flowChartPredefinedProcess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 err="1"/>
                <a:t>Implementation</a:t>
              </a:r>
              <a:r>
                <a:rPr lang="hu-HU" dirty="0"/>
                <a:t>*</a:t>
              </a:r>
              <a:endParaRPr lang="en-US" dirty="0"/>
            </a:p>
          </p:txBody>
        </p:sp>
        <p:sp>
          <p:nvSpPr>
            <p:cNvPr id="45" name="Téglalap 44"/>
            <p:cNvSpPr/>
            <p:nvPr/>
          </p:nvSpPr>
          <p:spPr>
            <a:xfrm>
              <a:off x="8252460" y="1811071"/>
              <a:ext cx="3097530" cy="3521704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hu-HU" dirty="0" err="1">
                  <a:solidFill>
                    <a:schemeClr val="tx1"/>
                  </a:solidFill>
                </a:rPr>
                <a:t>Execution</a:t>
              </a:r>
              <a:r>
                <a:rPr lang="hu-HU" dirty="0">
                  <a:solidFill>
                    <a:schemeClr val="tx1"/>
                  </a:solidFill>
                </a:rPr>
                <a:t> </a:t>
              </a:r>
              <a:r>
                <a:rPr lang="hu-HU" dirty="0" err="1">
                  <a:solidFill>
                    <a:schemeClr val="tx1"/>
                  </a:solidFill>
                </a:rPr>
                <a:t>envitonment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Folyamatábra: Dokumentáció 48"/>
            <p:cNvSpPr/>
            <p:nvPr/>
          </p:nvSpPr>
          <p:spPr>
            <a:xfrm>
              <a:off x="8572499" y="4312836"/>
              <a:ext cx="2441121" cy="758952"/>
            </a:xfrm>
            <a:prstGeom prst="flowChartMultidocumen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Platform*</a:t>
              </a:r>
              <a:endParaRPr lang="en-US" dirty="0"/>
            </a:p>
          </p:txBody>
        </p:sp>
        <p:cxnSp>
          <p:nvCxnSpPr>
            <p:cNvPr id="51" name="Egyenes összekötő nyíllal 50"/>
            <p:cNvCxnSpPr>
              <a:stCxn id="49" idx="0"/>
              <a:endCxn id="42" idx="2"/>
            </p:cNvCxnSpPr>
            <p:nvPr/>
          </p:nvCxnSpPr>
          <p:spPr>
            <a:xfrm flipH="1" flipV="1">
              <a:off x="9623311" y="4023107"/>
              <a:ext cx="337689" cy="289729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Egyenes összekötő nyíllal 52"/>
            <p:cNvCxnSpPr>
              <a:stCxn id="42" idx="0"/>
              <a:endCxn id="44" idx="2"/>
            </p:cNvCxnSpPr>
            <p:nvPr/>
          </p:nvCxnSpPr>
          <p:spPr>
            <a:xfrm flipH="1" flipV="1">
              <a:off x="9793060" y="2857466"/>
              <a:ext cx="167940" cy="435431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4" name="Egyenes összekötő nyíllal 53"/>
          <p:cNvCxnSpPr>
            <a:stCxn id="41" idx="2"/>
            <a:endCxn id="43" idx="3"/>
          </p:cNvCxnSpPr>
          <p:nvPr/>
        </p:nvCxnSpPr>
        <p:spPr>
          <a:xfrm>
            <a:off x="4817745" y="2580065"/>
            <a:ext cx="1763894" cy="972802"/>
          </a:xfrm>
          <a:prstGeom prst="straightConnector1">
            <a:avLst/>
          </a:prstGeom>
          <a:ln w="38100">
            <a:solidFill>
              <a:schemeClr val="accent2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gyenes összekötő nyíllal 54"/>
          <p:cNvCxnSpPr>
            <a:stCxn id="41" idx="1"/>
            <a:endCxn id="47" idx="3"/>
          </p:cNvCxnSpPr>
          <p:nvPr/>
        </p:nvCxnSpPr>
        <p:spPr>
          <a:xfrm>
            <a:off x="3857625" y="2857466"/>
            <a:ext cx="0" cy="859399"/>
          </a:xfrm>
          <a:prstGeom prst="straightConnector1">
            <a:avLst/>
          </a:prstGeom>
          <a:ln w="38100">
            <a:solidFill>
              <a:schemeClr val="accent2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gyenes összekötő nyíllal 55"/>
          <p:cNvCxnSpPr>
            <a:stCxn id="47" idx="2"/>
            <a:endCxn id="43" idx="2"/>
          </p:cNvCxnSpPr>
          <p:nvPr/>
        </p:nvCxnSpPr>
        <p:spPr>
          <a:xfrm flipV="1">
            <a:off x="4817745" y="4246627"/>
            <a:ext cx="499384" cy="6391"/>
          </a:xfrm>
          <a:prstGeom prst="straightConnector1">
            <a:avLst/>
          </a:prstGeom>
          <a:ln w="38100">
            <a:solidFill>
              <a:schemeClr val="accent2"/>
            </a:solidFill>
            <a:prstDash val="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zövegdoboz 32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Building</a:t>
            </a:r>
            <a:endParaRPr lang="hu-HU" sz="1200" b="1" dirty="0">
              <a:solidFill>
                <a:schemeClr val="bg1"/>
              </a:solidFill>
              <a:highlight>
                <a:srgbClr val="808080"/>
              </a:highlight>
            </a:endParaRPr>
          </a:p>
          <a:p>
            <a:pPr>
              <a:spcBef>
                <a:spcPts val="600"/>
              </a:spcBef>
            </a:pPr>
            <a:r>
              <a:rPr lang="en-US" sz="1200" dirty="0"/>
              <a:t>Running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8</a:t>
            </a:fld>
            <a:r>
              <a:rPr lang="hu-HU" sz="1200" dirty="0"/>
              <a:t> / 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65785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618243" y="851957"/>
            <a:ext cx="8815388" cy="7567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 err="1"/>
              <a:t>Running</a:t>
            </a:r>
            <a:r>
              <a:rPr lang="hu-HU" dirty="0"/>
              <a:t> – </a:t>
            </a:r>
            <a:r>
              <a:rPr lang="hu-HU" dirty="0" err="1"/>
              <a:t>external</a:t>
            </a:r>
            <a:r>
              <a:rPr lang="hu-HU" dirty="0"/>
              <a:t>, </a:t>
            </a:r>
            <a:r>
              <a:rPr lang="hu-HU" dirty="0" err="1"/>
              <a:t>adaptive</a:t>
            </a:r>
            <a:r>
              <a:rPr lang="hu-HU" dirty="0"/>
              <a:t> </a:t>
            </a:r>
            <a:r>
              <a:rPr lang="hu-HU" dirty="0" err="1"/>
              <a:t>engine</a:t>
            </a:r>
            <a:endParaRPr lang="en-US" dirty="0"/>
          </a:p>
        </p:txBody>
      </p:sp>
      <p:pic>
        <p:nvPicPr>
          <p:cNvPr id="5" name="Kép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15" y="427565"/>
            <a:ext cx="1198245" cy="11811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45" name="Téglalap: egyik sarkán levágva 144"/>
          <p:cNvSpPr/>
          <p:nvPr/>
        </p:nvSpPr>
        <p:spPr>
          <a:xfrm flipH="1">
            <a:off x="2980033" y="2428928"/>
            <a:ext cx="2283295" cy="554803"/>
          </a:xfrm>
          <a:prstGeom prst="snip1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hu-HU" dirty="0"/>
              <a:t>Kernel </a:t>
            </a:r>
            <a:r>
              <a:rPr lang="hu-HU" dirty="0" err="1"/>
              <a:t>initialization</a:t>
            </a:r>
            <a:endParaRPr lang="en-US" dirty="0"/>
          </a:p>
        </p:txBody>
      </p:sp>
      <p:sp>
        <p:nvSpPr>
          <p:cNvPr id="146" name="Felhő 145"/>
          <p:cNvSpPr/>
          <p:nvPr/>
        </p:nvSpPr>
        <p:spPr>
          <a:xfrm>
            <a:off x="6274433" y="2594292"/>
            <a:ext cx="1607100" cy="914400"/>
          </a:xfrm>
          <a:prstGeom prst="cloud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/>
              <a:t>Entity</a:t>
            </a:r>
            <a:r>
              <a:rPr lang="hu-HU" dirty="0"/>
              <a:t> </a:t>
            </a:r>
            <a:r>
              <a:rPr lang="hu-HU" dirty="0" err="1"/>
              <a:t>cloud</a:t>
            </a:r>
            <a:endParaRPr lang="en-US" dirty="0"/>
          </a:p>
        </p:txBody>
      </p:sp>
      <p:sp>
        <p:nvSpPr>
          <p:cNvPr id="148" name="L alak 147"/>
          <p:cNvSpPr/>
          <p:nvPr/>
        </p:nvSpPr>
        <p:spPr>
          <a:xfrm>
            <a:off x="5702290" y="1963472"/>
            <a:ext cx="5352154" cy="3521704"/>
          </a:xfrm>
          <a:prstGeom prst="corner">
            <a:avLst>
              <a:gd name="adj1" fmla="val 50000"/>
              <a:gd name="adj2" fmla="val 76035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9" name="Folyamatábra: Előírt feldolgozás 148"/>
          <p:cNvSpPr/>
          <p:nvPr/>
        </p:nvSpPr>
        <p:spPr>
          <a:xfrm>
            <a:off x="8561293" y="3977201"/>
            <a:ext cx="1357388" cy="612648"/>
          </a:xfrm>
          <a:prstGeom prst="flowChartPredefined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Dust </a:t>
            </a:r>
            <a:r>
              <a:rPr lang="hu-HU" dirty="0" err="1"/>
              <a:t>binaries</a:t>
            </a:r>
            <a:endParaRPr lang="en-US" dirty="0"/>
          </a:p>
        </p:txBody>
      </p:sp>
      <p:sp>
        <p:nvSpPr>
          <p:cNvPr id="150" name="Téglalap 149"/>
          <p:cNvSpPr/>
          <p:nvPr/>
        </p:nvSpPr>
        <p:spPr>
          <a:xfrm>
            <a:off x="2770643" y="1963471"/>
            <a:ext cx="2722259" cy="3521704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hu-HU" dirty="0" err="1">
                <a:solidFill>
                  <a:schemeClr val="tx1"/>
                </a:solidFill>
              </a:rPr>
              <a:t>Running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system</a:t>
            </a:r>
            <a:r>
              <a:rPr lang="hu-HU" dirty="0">
                <a:solidFill>
                  <a:schemeClr val="tx1"/>
                </a:solidFill>
              </a:rPr>
              <a:t> (</a:t>
            </a:r>
            <a:r>
              <a:rPr lang="hu-HU" dirty="0" err="1">
                <a:solidFill>
                  <a:schemeClr val="tx1"/>
                </a:solidFill>
              </a:rPr>
              <a:t>still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data</a:t>
            </a:r>
            <a:r>
              <a:rPr lang="hu-HU" dirty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1" name="Téglalap: egyik sarkán levágva 150"/>
          <p:cNvSpPr/>
          <p:nvPr/>
        </p:nvSpPr>
        <p:spPr>
          <a:xfrm flipH="1">
            <a:off x="2980033" y="3180812"/>
            <a:ext cx="2283295" cy="554803"/>
          </a:xfrm>
          <a:prstGeom prst="snip1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hu-HU" dirty="0"/>
              <a:t>Platform booting</a:t>
            </a:r>
            <a:endParaRPr lang="en-US" dirty="0"/>
          </a:p>
        </p:txBody>
      </p:sp>
      <p:sp>
        <p:nvSpPr>
          <p:cNvPr id="152" name="Téglalap: egyik sarkán levágva 151"/>
          <p:cNvSpPr/>
          <p:nvPr/>
        </p:nvSpPr>
        <p:spPr>
          <a:xfrm flipH="1">
            <a:off x="2980033" y="4684581"/>
            <a:ext cx="2283296" cy="554803"/>
          </a:xfrm>
          <a:prstGeom prst="snip1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hu-HU" dirty="0" err="1"/>
              <a:t>Launch</a:t>
            </a:r>
            <a:r>
              <a:rPr lang="hu-HU" dirty="0"/>
              <a:t> </a:t>
            </a:r>
            <a:r>
              <a:rPr lang="hu-HU" dirty="0" err="1"/>
              <a:t>messages</a:t>
            </a:r>
            <a:endParaRPr lang="en-US" dirty="0"/>
          </a:p>
        </p:txBody>
      </p:sp>
      <p:sp>
        <p:nvSpPr>
          <p:cNvPr id="153" name="Téglalap: egyik sarkán levágva 152"/>
          <p:cNvSpPr/>
          <p:nvPr/>
        </p:nvSpPr>
        <p:spPr>
          <a:xfrm flipH="1">
            <a:off x="2980030" y="3932696"/>
            <a:ext cx="2283298" cy="554803"/>
          </a:xfrm>
          <a:prstGeom prst="snip1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hu-HU" dirty="0" err="1"/>
              <a:t>Application</a:t>
            </a:r>
            <a:r>
              <a:rPr lang="hu-HU" dirty="0"/>
              <a:t> </a:t>
            </a:r>
            <a:r>
              <a:rPr lang="hu-HU" dirty="0" err="1"/>
              <a:t>loading</a:t>
            </a:r>
            <a:endParaRPr lang="en-US" dirty="0"/>
          </a:p>
        </p:txBody>
      </p:sp>
      <p:sp>
        <p:nvSpPr>
          <p:cNvPr id="154" name="Hatszög 153"/>
          <p:cNvSpPr/>
          <p:nvPr/>
        </p:nvSpPr>
        <p:spPr>
          <a:xfrm>
            <a:off x="6114359" y="4105722"/>
            <a:ext cx="2034865" cy="1165698"/>
          </a:xfrm>
          <a:prstGeom prst="hexago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KERNEL </a:t>
            </a:r>
            <a:r>
              <a:rPr lang="hu-HU" dirty="0" err="1"/>
              <a:t>messaging</a:t>
            </a:r>
            <a:endParaRPr lang="hu-HU" dirty="0"/>
          </a:p>
          <a:p>
            <a:pPr algn="ctr"/>
            <a:r>
              <a:rPr lang="hu-HU" dirty="0" err="1"/>
              <a:t>data</a:t>
            </a:r>
            <a:r>
              <a:rPr lang="hu-HU" dirty="0"/>
              <a:t> </a:t>
            </a:r>
            <a:r>
              <a:rPr lang="hu-HU" dirty="0" err="1"/>
              <a:t>access</a:t>
            </a:r>
            <a:endParaRPr lang="en-US" dirty="0"/>
          </a:p>
        </p:txBody>
      </p:sp>
      <p:cxnSp>
        <p:nvCxnSpPr>
          <p:cNvPr id="155" name="Egyenes összekötő nyíllal 154"/>
          <p:cNvCxnSpPr>
            <a:stCxn id="151" idx="2"/>
            <a:endCxn id="154" idx="3"/>
          </p:cNvCxnSpPr>
          <p:nvPr/>
        </p:nvCxnSpPr>
        <p:spPr>
          <a:xfrm>
            <a:off x="5263328" y="3458214"/>
            <a:ext cx="851031" cy="1230357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Egyenes összekötő nyíllal 155"/>
          <p:cNvCxnSpPr>
            <a:stCxn id="153" idx="2"/>
            <a:endCxn id="154" idx="3"/>
          </p:cNvCxnSpPr>
          <p:nvPr/>
        </p:nvCxnSpPr>
        <p:spPr>
          <a:xfrm>
            <a:off x="5263328" y="4210098"/>
            <a:ext cx="851031" cy="478473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Egyenes összekötő nyíllal 156"/>
          <p:cNvCxnSpPr>
            <a:stCxn id="152" idx="2"/>
            <a:endCxn id="154" idx="3"/>
          </p:cNvCxnSpPr>
          <p:nvPr/>
        </p:nvCxnSpPr>
        <p:spPr>
          <a:xfrm flipV="1">
            <a:off x="5263329" y="4688571"/>
            <a:ext cx="851030" cy="273412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Egyenes összekötő nyíllal 157"/>
          <p:cNvCxnSpPr>
            <a:endCxn id="146" idx="1"/>
          </p:cNvCxnSpPr>
          <p:nvPr/>
        </p:nvCxnSpPr>
        <p:spPr>
          <a:xfrm flipV="1">
            <a:off x="7077983" y="3507718"/>
            <a:ext cx="0" cy="614899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Egyenes összekötő nyíllal 158"/>
          <p:cNvCxnSpPr>
            <a:stCxn id="145" idx="2"/>
            <a:endCxn id="154" idx="3"/>
          </p:cNvCxnSpPr>
          <p:nvPr/>
        </p:nvCxnSpPr>
        <p:spPr>
          <a:xfrm>
            <a:off x="5263328" y="2706330"/>
            <a:ext cx="851031" cy="1982241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Egyenes összekötő nyíllal 159"/>
          <p:cNvCxnSpPr>
            <a:stCxn id="154" idx="0"/>
            <a:endCxn id="149" idx="1"/>
          </p:cNvCxnSpPr>
          <p:nvPr/>
        </p:nvCxnSpPr>
        <p:spPr>
          <a:xfrm flipV="1">
            <a:off x="8149224" y="4283525"/>
            <a:ext cx="412069" cy="405046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Felhő 101"/>
          <p:cNvSpPr/>
          <p:nvPr/>
        </p:nvSpPr>
        <p:spPr>
          <a:xfrm>
            <a:off x="8644124" y="1963471"/>
            <a:ext cx="2244699" cy="1367557"/>
          </a:xfrm>
          <a:prstGeom prst="cloud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/>
              <a:t>Environment</a:t>
            </a:r>
            <a:endParaRPr lang="en-US" dirty="0"/>
          </a:p>
        </p:txBody>
      </p:sp>
      <p:cxnSp>
        <p:nvCxnSpPr>
          <p:cNvPr id="103" name="Egyenes összekötő nyíllal 102"/>
          <p:cNvCxnSpPr>
            <a:stCxn id="149" idx="0"/>
            <a:endCxn id="102" idx="1"/>
          </p:cNvCxnSpPr>
          <p:nvPr/>
        </p:nvCxnSpPr>
        <p:spPr>
          <a:xfrm flipV="1">
            <a:off x="9239987" y="3329572"/>
            <a:ext cx="526487" cy="647629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Szövegdoboz 51"/>
          <p:cNvSpPr txBox="1"/>
          <p:nvPr/>
        </p:nvSpPr>
        <p:spPr>
          <a:xfrm>
            <a:off x="5702290" y="1963471"/>
            <a:ext cx="2677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Dust </a:t>
            </a:r>
            <a:r>
              <a:rPr lang="hu-HU" dirty="0" err="1"/>
              <a:t>runtime</a:t>
            </a:r>
            <a:r>
              <a:rPr lang="hu-HU" dirty="0"/>
              <a:t> </a:t>
            </a:r>
            <a:r>
              <a:rPr lang="hu-HU" dirty="0" err="1"/>
              <a:t>environment</a:t>
            </a:r>
            <a:endParaRPr lang="en-US" dirty="0"/>
          </a:p>
        </p:txBody>
      </p:sp>
      <p:sp>
        <p:nvSpPr>
          <p:cNvPr id="23" name="Szövegdoboz 22"/>
          <p:cNvSpPr txBox="1"/>
          <p:nvPr/>
        </p:nvSpPr>
        <p:spPr>
          <a:xfrm>
            <a:off x="408194" y="1703869"/>
            <a:ext cx="179277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dirty="0"/>
              <a:t>Data Structures and Layers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Layers in Informatics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Today Software is: Text!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 Systems Today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Neumann Architecture – Dust Platform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Planning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Building</a:t>
            </a:r>
            <a:endParaRPr lang="hu-HU" sz="1200" dirty="0"/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bg1"/>
                </a:solidFill>
                <a:highlight>
                  <a:srgbClr val="808080"/>
                </a:highlight>
              </a:rPr>
              <a:t>Running</a:t>
            </a:r>
            <a:endParaRPr lang="hu-HU" sz="1200" b="1" dirty="0">
              <a:solidFill>
                <a:schemeClr val="bg1"/>
              </a:solidFill>
              <a:highlight>
                <a:srgbClr val="808080"/>
              </a:highlight>
            </a:endParaRPr>
          </a:p>
          <a:p>
            <a:pPr>
              <a:spcBef>
                <a:spcPts val="600"/>
              </a:spcBef>
            </a:pPr>
            <a:r>
              <a:rPr lang="en-US" sz="1200" dirty="0" err="1"/>
              <a:t>DustCompact</a:t>
            </a:r>
            <a:r>
              <a:rPr lang="en-US" sz="1200" dirty="0"/>
              <a:t> Toolkit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Application = Data Structure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Organic Building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History and Present</a:t>
            </a:r>
          </a:p>
          <a:p>
            <a:pPr>
              <a:spcBef>
                <a:spcPts val="600"/>
              </a:spcBef>
            </a:pPr>
            <a:r>
              <a:rPr lang="en-US" sz="1200" dirty="0"/>
              <a:t>Evaluation</a:t>
            </a:r>
            <a:endParaRPr lang="hu-HU" sz="1200" dirty="0"/>
          </a:p>
          <a:p>
            <a:pPr>
              <a:spcBef>
                <a:spcPts val="600"/>
              </a:spcBef>
            </a:pPr>
            <a:endParaRPr lang="hu-HU" sz="1200" dirty="0"/>
          </a:p>
          <a:p>
            <a:pPr>
              <a:spcBef>
                <a:spcPts val="600"/>
              </a:spcBef>
            </a:pPr>
            <a:fld id="{8586603F-E2E4-47C4-AEF5-56977F5175CB}" type="slidenum">
              <a:rPr lang="en-US" sz="1200"/>
              <a:pPr>
                <a:spcBef>
                  <a:spcPts val="600"/>
                </a:spcBef>
              </a:pPr>
              <a:t>9</a:t>
            </a:fld>
            <a:r>
              <a:rPr lang="hu-HU" sz="1200" dirty="0"/>
              <a:t> / 14</a:t>
            </a:r>
            <a:endParaRPr lang="en-US" sz="1200" dirty="0"/>
          </a:p>
        </p:txBody>
      </p:sp>
      <p:sp>
        <p:nvSpPr>
          <p:cNvPr id="25" name="Folyamatábra: Előírt feldolgozás 24"/>
          <p:cNvSpPr/>
          <p:nvPr/>
        </p:nvSpPr>
        <p:spPr>
          <a:xfrm>
            <a:off x="9615679" y="4691751"/>
            <a:ext cx="1246061" cy="612648"/>
          </a:xfrm>
          <a:prstGeom prst="flowChartPredefinedProces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 err="1"/>
              <a:t>Custom</a:t>
            </a:r>
            <a:r>
              <a:rPr lang="hu-HU" dirty="0"/>
              <a:t> </a:t>
            </a:r>
            <a:r>
              <a:rPr lang="hu-HU" dirty="0" err="1"/>
              <a:t>binaries</a:t>
            </a:r>
            <a:endParaRPr lang="en-US" dirty="0"/>
          </a:p>
        </p:txBody>
      </p:sp>
      <p:cxnSp>
        <p:nvCxnSpPr>
          <p:cNvPr id="26" name="Egyenes összekötő nyíllal 25"/>
          <p:cNvCxnSpPr>
            <a:stCxn id="154" idx="0"/>
            <a:endCxn id="25" idx="1"/>
          </p:cNvCxnSpPr>
          <p:nvPr/>
        </p:nvCxnSpPr>
        <p:spPr>
          <a:xfrm>
            <a:off x="8149224" y="4688571"/>
            <a:ext cx="1466455" cy="309504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gyenes összekötő nyíllal 28"/>
          <p:cNvCxnSpPr>
            <a:stCxn id="25" idx="0"/>
            <a:endCxn id="102" idx="1"/>
          </p:cNvCxnSpPr>
          <p:nvPr/>
        </p:nvCxnSpPr>
        <p:spPr>
          <a:xfrm flipH="1" flipV="1">
            <a:off x="9766474" y="3329572"/>
            <a:ext cx="472236" cy="1362179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25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0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1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 tmFilter="0, 0; .2, .5; .8, .5; 1, 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3" dur="250" autoRev="1" fill="hold"/>
                                        <p:tgtEl>
                                          <p:spTgt spid="1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2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 tmFilter="0, 0; .2, .5; .8, .5; 1, 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" dur="250" autoRev="1" fill="hold"/>
                                        <p:tgtEl>
                                          <p:spTgt spid="1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 tmFilter="0, 0; .2, .5; .8, .5; 1, 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5" dur="250" autoRev="1" fill="hold"/>
                                        <p:tgtEl>
                                          <p:spTgt spid="16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6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 tmFilter="0, 0; .2, .5; .8, .5; 1, 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250" autoRev="1" fill="hold"/>
                                        <p:tgtEl>
                                          <p:spTgt spid="1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 tmFilter="0, 0; .2, .5; .8, .5; 1, 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1" dur="250" autoRev="1" fill="hold"/>
                                        <p:tgtEl>
                                          <p:spTgt spid="10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 tmFilter="0, 0; .2, .5; .8, .5; 1, 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250" autoRev="1" fill="hold"/>
                                        <p:tgtEl>
                                          <p:spTgt spid="10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 tmFilter="0, 0; .2, .5; .8, .5; 1, 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7" dur="250" autoRev="1" fill="hold"/>
                                        <p:tgtEl>
                                          <p:spTgt spid="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0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5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 tmFilter="0, 0; .2, .5; .8, .5; 1, 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8" dur="250" autoRev="1" fill="hold"/>
                                        <p:tgtEl>
                                          <p:spTgt spid="15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 tmFilter="0, 0; .2, .5; .8, .5; 1, 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1" dur="250" autoRev="1" fill="hold"/>
                                        <p:tgtEl>
                                          <p:spTgt spid="1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animBg="1"/>
      <p:bldP spid="146" grpId="1" animBg="1"/>
      <p:bldP spid="146" grpId="2" animBg="1"/>
      <p:bldP spid="146" grpId="3" animBg="1"/>
      <p:bldP spid="149" grpId="0" animBg="1"/>
      <p:bldP spid="149" grpId="1" animBg="1"/>
      <p:bldP spid="102" grpId="0" animBg="1"/>
      <p:bldP spid="102" grpId="1" animBg="1"/>
      <p:bldP spid="25" grpId="0" animBg="1"/>
      <p:bldP spid="25" grpId="1" animBg="1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2888</TotalTime>
  <Words>1260</Words>
  <Application>Microsoft Office PowerPoint</Application>
  <PresentationFormat>Szélesvásznú</PresentationFormat>
  <Paragraphs>380</Paragraphs>
  <Slides>15</Slides>
  <Notes>15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Office-téma</vt:lpstr>
      <vt:lpstr>Software  as Data Structure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Thank you 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Dinamikus Tudásreprezentáció</dc:title>
  <dc:creator>Kedves Lorand</dc:creator>
  <cp:lastModifiedBy>Kedves Lorand</cp:lastModifiedBy>
  <cp:revision>196</cp:revision>
  <dcterms:created xsi:type="dcterms:W3CDTF">2016-10-28T07:03:35Z</dcterms:created>
  <dcterms:modified xsi:type="dcterms:W3CDTF">2016-11-11T13:28:29Z</dcterms:modified>
</cp:coreProperties>
</file>